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handoutMasterIdLst>
    <p:handoutMasterId r:id="rId18"/>
  </p:handoutMasterIdLst>
  <p:sldIdLst>
    <p:sldId id="256" r:id="rId2"/>
    <p:sldId id="261" r:id="rId3"/>
    <p:sldId id="267" r:id="rId4"/>
    <p:sldId id="351" r:id="rId5"/>
    <p:sldId id="387" r:id="rId6"/>
    <p:sldId id="361" r:id="rId7"/>
    <p:sldId id="372" r:id="rId8"/>
    <p:sldId id="380" r:id="rId9"/>
    <p:sldId id="386" r:id="rId10"/>
    <p:sldId id="365" r:id="rId11"/>
    <p:sldId id="385" r:id="rId12"/>
    <p:sldId id="374" r:id="rId13"/>
    <p:sldId id="378" r:id="rId14"/>
    <p:sldId id="270" r:id="rId15"/>
    <p:sldId id="268" r:id="rId16"/>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smtClean="0"/>
              <a:t>Average Enrolled by month</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4.4527438657323795E-2"/>
          <c:y val="8.462379702537183E-2"/>
          <c:w val="0.92794962556285965"/>
          <c:h val="0.8603968975031967"/>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rgbClr val="9E5ECE"/>
              </a:solidFill>
              <a:ln>
                <a:noFill/>
              </a:ln>
              <a:effectLst>
                <a:innerShdw blurRad="114300">
                  <a:schemeClr val="accent1"/>
                </a:innerShdw>
              </a:effectLst>
            </c:spPr>
            <c:extLst>
              <c:ext xmlns:c16="http://schemas.microsoft.com/office/drawing/2014/chart" uri="{C3380CC4-5D6E-409C-BE32-E72D297353CC}">
                <c16:uniqueId val="{0000000C-5756-4401-B34F-92C407188248}"/>
              </c:ext>
            </c:extLst>
          </c:dPt>
          <c:dPt>
            <c:idx val="1"/>
            <c:invertIfNegative val="0"/>
            <c:bubble3D val="0"/>
            <c:spPr>
              <a:solidFill>
                <a:srgbClr val="92D050"/>
              </a:solidFill>
              <a:ln>
                <a:noFill/>
              </a:ln>
              <a:effectLst>
                <a:innerShdw blurRad="114300">
                  <a:schemeClr val="accent1"/>
                </a:innerShdw>
              </a:effectLst>
            </c:spPr>
            <c:extLst>
              <c:ext xmlns:c16="http://schemas.microsoft.com/office/drawing/2014/chart" uri="{C3380CC4-5D6E-409C-BE32-E72D297353CC}">
                <c16:uniqueId val="{0000000D-5756-4401-B34F-92C407188248}"/>
              </c:ext>
            </c:extLst>
          </c:dPt>
          <c:dPt>
            <c:idx val="2"/>
            <c:invertIfNegative val="0"/>
            <c:bubble3D val="0"/>
            <c:spPr>
              <a:solidFill>
                <a:srgbClr val="FF0000"/>
              </a:solidFill>
              <a:ln>
                <a:solidFill>
                  <a:srgbClr val="FF0000"/>
                </a:solidFill>
              </a:ln>
              <a:effectLst>
                <a:innerShdw blurRad="114300">
                  <a:schemeClr val="accent1"/>
                </a:innerShdw>
              </a:effectLst>
            </c:spPr>
            <c:extLst>
              <c:ext xmlns:c16="http://schemas.microsoft.com/office/drawing/2014/chart" uri="{C3380CC4-5D6E-409C-BE32-E72D297353CC}">
                <c16:uniqueId val="{0000000E-5756-4401-B34F-92C407188248}"/>
              </c:ext>
            </c:extLst>
          </c:dPt>
          <c:dPt>
            <c:idx val="3"/>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0F-5756-4401-B34F-92C407188248}"/>
              </c:ext>
            </c:extLst>
          </c:dPt>
          <c:dPt>
            <c:idx val="4"/>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13-A089-479B-A883-2E301BF92539}"/>
              </c:ext>
            </c:extLst>
          </c:dPt>
          <c:dPt>
            <c:idx val="5"/>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14-A089-479B-A883-2E301BF92539}"/>
              </c:ext>
            </c:extLst>
          </c:dPt>
          <c:dPt>
            <c:idx val="6"/>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15-A089-479B-A883-2E301BF92539}"/>
              </c:ext>
            </c:extLst>
          </c:dPt>
          <c:dPt>
            <c:idx val="7"/>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C-90A4-4C45-A26E-5AA2E43D63F2}"/>
              </c:ext>
            </c:extLst>
          </c:dPt>
          <c:dPt>
            <c:idx val="8"/>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D-90A4-4C45-A26E-5AA2E43D63F2}"/>
              </c:ext>
            </c:extLst>
          </c:dPt>
          <c:dPt>
            <c:idx val="9"/>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E-90A4-4C45-A26E-5AA2E43D63F2}"/>
              </c:ext>
            </c:extLst>
          </c:dPt>
          <c:dPt>
            <c:idx val="10"/>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6-FAE4-41FF-8657-DF804D281920}"/>
              </c:ext>
            </c:extLst>
          </c:dPt>
          <c:dPt>
            <c:idx val="11"/>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7-FAE4-41FF-8657-DF804D281920}"/>
              </c:ext>
            </c:extLst>
          </c:dPt>
          <c:dPt>
            <c:idx val="12"/>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8-FAE4-41FF-8657-DF804D281920}"/>
              </c:ext>
            </c:extLst>
          </c:dPt>
          <c:dPt>
            <c:idx val="13"/>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0-DF10-4AD2-929C-C3553C26877A}"/>
              </c:ext>
            </c:extLst>
          </c:dPt>
          <c:dPt>
            <c:idx val="14"/>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1-DF10-4AD2-929C-C3553C26877A}"/>
              </c:ext>
            </c:extLst>
          </c:dPt>
          <c:dPt>
            <c:idx val="15"/>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Sheet1!$J$1:$J$15</c:f>
              <c:strCache>
                <c:ptCount val="15"/>
                <c:pt idx="0">
                  <c:v>1-3</c:v>
                </c:pt>
                <c:pt idx="1">
                  <c:v>4-8</c:v>
                </c:pt>
                <c:pt idx="2">
                  <c:v>9 </c:v>
                </c:pt>
                <c:pt idx="3">
                  <c:v>10 </c:v>
                </c:pt>
                <c:pt idx="4">
                  <c:v>11 </c:v>
                </c:pt>
                <c:pt idx="5">
                  <c:v>12 </c:v>
                </c:pt>
                <c:pt idx="6">
                  <c:v>13 </c:v>
                </c:pt>
                <c:pt idx="7">
                  <c:v>14</c:v>
                </c:pt>
                <c:pt idx="8">
                  <c:v>15</c:v>
                </c:pt>
                <c:pt idx="9">
                  <c:v>Apr-24</c:v>
                </c:pt>
                <c:pt idx="10">
                  <c:v>May-24</c:v>
                </c:pt>
                <c:pt idx="11">
                  <c:v>Jun-24</c:v>
                </c:pt>
                <c:pt idx="12">
                  <c:v>Jul-24</c:v>
                </c:pt>
                <c:pt idx="13">
                  <c:v>Aug-24</c:v>
                </c:pt>
                <c:pt idx="14">
                  <c:v>Sep-24</c:v>
                </c:pt>
              </c:strCache>
            </c:strRef>
          </c:cat>
          <c:val>
            <c:numRef>
              <c:f>Sheet1!$K$1:$K$15</c:f>
              <c:numCache>
                <c:formatCode>General</c:formatCode>
                <c:ptCount val="15"/>
                <c:pt idx="0">
                  <c:v>4</c:v>
                </c:pt>
                <c:pt idx="1">
                  <c:v>15</c:v>
                </c:pt>
                <c:pt idx="2">
                  <c:v>10</c:v>
                </c:pt>
                <c:pt idx="3">
                  <c:v>7</c:v>
                </c:pt>
                <c:pt idx="4">
                  <c:v>11</c:v>
                </c:pt>
                <c:pt idx="5">
                  <c:v>5</c:v>
                </c:pt>
                <c:pt idx="6">
                  <c:v>6</c:v>
                </c:pt>
                <c:pt idx="7">
                  <c:v>8</c:v>
                </c:pt>
                <c:pt idx="8">
                  <c:v>9</c:v>
                </c:pt>
                <c:pt idx="9">
                  <c:v>11</c:v>
                </c:pt>
                <c:pt idx="10">
                  <c:v>15</c:v>
                </c:pt>
                <c:pt idx="11">
                  <c:v>10</c:v>
                </c:pt>
                <c:pt idx="12">
                  <c:v>10</c:v>
                </c:pt>
                <c:pt idx="13">
                  <c:v>3</c:v>
                </c:pt>
                <c:pt idx="14">
                  <c:v>10</c:v>
                </c:pt>
              </c:numCache>
            </c:numRef>
          </c:val>
          <c:extLst>
            <c:ext xmlns:c16="http://schemas.microsoft.com/office/drawing/2014/chart" uri="{C3380CC4-5D6E-409C-BE32-E72D297353CC}">
              <c16:uniqueId val="{00000000-A8AC-4ADE-A74C-74858D556AC6}"/>
            </c:ext>
          </c:extLst>
        </c:ser>
        <c:dLbls>
          <c:dLblPos val="outEnd"/>
          <c:showLegendKey val="0"/>
          <c:showVal val="1"/>
          <c:showCatName val="0"/>
          <c:showSerName val="0"/>
          <c:showPercent val="0"/>
          <c:showBubbleSize val="0"/>
        </c:dLbls>
        <c:gapWidth val="164"/>
        <c:overlap val="-22"/>
        <c:axId val="459072472"/>
        <c:axId val="459075752"/>
      </c:barChart>
      <c:catAx>
        <c:axId val="459072472"/>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US" dirty="0" smtClean="0"/>
                  <a:t>Waiver</a:t>
                </a:r>
                <a:r>
                  <a:rPr lang="en-US" baseline="0" dirty="0" smtClean="0"/>
                  <a:t> Year</a:t>
                </a:r>
                <a:endParaRPr lang="en-US" dirty="0"/>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10/29/2024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10/29/2024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10/29/2024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10/29/2024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Katie.daly@ct.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October 29, 2024</a:t>
            </a:r>
            <a:endParaRPr lang="en-US" dirty="0"/>
          </a:p>
        </p:txBody>
      </p:sp>
      <p:pic>
        <p:nvPicPr>
          <p:cNvPr id="5" name="Picture 4" descr="Happy Fall Pictures, Photos, and Images for Facebook, Tumblr, Pinterest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923" y="166177"/>
            <a:ext cx="2408554" cy="34397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RA note quality</a:t>
            </a:r>
            <a:endParaRPr lang="en-US" dirty="0"/>
          </a:p>
        </p:txBody>
      </p:sp>
      <p:sp>
        <p:nvSpPr>
          <p:cNvPr id="3" name="Content Placeholder 2"/>
          <p:cNvSpPr>
            <a:spLocks noGrp="1"/>
          </p:cNvSpPr>
          <p:nvPr>
            <p:ph sz="quarter" idx="1"/>
          </p:nvPr>
        </p:nvSpPr>
        <p:spPr/>
        <p:txBody>
          <a:bodyPr/>
          <a:lstStyle/>
          <a:p>
            <a:r>
              <a:rPr lang="en-US" sz="2400" dirty="0" smtClean="0"/>
              <a:t>Please remember to provide as much information as possible to the RA monthly note.  Paper RA encounter notes were discontinued with the understanding that monthly notes would sufficiently replace them.  </a:t>
            </a:r>
          </a:p>
          <a:p>
            <a:endParaRPr lang="en-US" dirty="0"/>
          </a:p>
        </p:txBody>
      </p:sp>
      <p:pic>
        <p:nvPicPr>
          <p:cNvPr id="6" name="Picture 5"/>
          <p:cNvPicPr>
            <a:picLocks noChangeAspect="1"/>
          </p:cNvPicPr>
          <p:nvPr/>
        </p:nvPicPr>
        <p:blipFill>
          <a:blip r:embed="rId2"/>
          <a:stretch>
            <a:fillRect/>
          </a:stretch>
        </p:blipFill>
        <p:spPr>
          <a:xfrm>
            <a:off x="1752600" y="2802716"/>
            <a:ext cx="5814650" cy="3521883"/>
          </a:xfrm>
          <a:prstGeom prst="rect">
            <a:avLst/>
          </a:prstGeom>
        </p:spPr>
      </p:pic>
    </p:spTree>
    <p:extLst>
      <p:ext uri="{BB962C8B-B14F-4D97-AF65-F5344CB8AC3E}">
        <p14:creationId xmlns:p14="http://schemas.microsoft.com/office/powerpoint/2010/main" val="2134927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dirty="0" smtClean="0"/>
              <a:t>Jenny DeMars: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 (Reminder that </a:t>
            </a:r>
            <a:r>
              <a:rPr lang="en-US" dirty="0" err="1" smtClean="0"/>
              <a:t>auths</a:t>
            </a:r>
            <a:r>
              <a:rPr lang="en-US" dirty="0" smtClean="0"/>
              <a:t> can take 24-48 hours to reach </a:t>
            </a:r>
            <a:r>
              <a:rPr lang="en-US" dirty="0" err="1" smtClean="0"/>
              <a:t>Sandata</a:t>
            </a:r>
            <a:r>
              <a:rPr lang="en-US" dirty="0" smtClean="0"/>
              <a:t>)</a:t>
            </a:r>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If you do not see a new authorization in any of the systems within 3 days of expiration, please reach out to the appropriate contact. </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EVV Compliance Rates</a:t>
            </a:r>
            <a:endParaRPr lang="en-US" dirty="0"/>
          </a:p>
        </p:txBody>
      </p:sp>
      <p:sp>
        <p:nvSpPr>
          <p:cNvPr id="3" name="Content Placeholder 2"/>
          <p:cNvSpPr>
            <a:spLocks noGrp="1"/>
          </p:cNvSpPr>
          <p:nvPr>
            <p:ph sz="quarter" idx="1"/>
          </p:nvPr>
        </p:nvSpPr>
        <p:spPr/>
        <p:txBody>
          <a:bodyPr>
            <a:normAutofit/>
          </a:bodyPr>
          <a:lstStyle/>
          <a:p>
            <a:r>
              <a:rPr lang="en-US" dirty="0" smtClean="0"/>
              <a:t>Direct Care staff should be signing in and out either on a mobile app or the client’s home phone.  If any client has an issue with the use of their phone, </a:t>
            </a:r>
            <a:r>
              <a:rPr lang="en-US" b="1" i="1" dirty="0" smtClean="0"/>
              <a:t>please contact their clinician immediately.  </a:t>
            </a:r>
          </a:p>
          <a:p>
            <a:r>
              <a:rPr lang="en-US" dirty="0" smtClean="0"/>
              <a:t>EVV Compliance rate requirement: 75%</a:t>
            </a:r>
          </a:p>
          <a:p>
            <a:r>
              <a:rPr lang="en-US" dirty="0" smtClean="0"/>
              <a:t>ABH will run reports on EVV compliance rates and include them on Quarterly Report Cards.  Agencies who do not continue to meet compliance rates will be placed on hold from receiving new referrals.   </a:t>
            </a:r>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Meetings will now be held both in person and virtual.  If you are interested in attending virtually, please contact Katie Daly for the link. (</a:t>
            </a:r>
            <a:r>
              <a:rPr lang="en-US" dirty="0" smtClean="0">
                <a:hlinkClick r:id="rId2"/>
              </a:rPr>
              <a:t>Katie.daly@ct.gov</a:t>
            </a:r>
            <a:r>
              <a:rPr lang="en-US" dirty="0" smtClean="0"/>
              <a:t>)</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3" cstate="print"/>
          <a:srcRect/>
          <a:stretch>
            <a:fillRect/>
          </a:stretch>
        </p:blipFill>
        <p:spPr bwMode="auto">
          <a:xfrm>
            <a:off x="5715000" y="4351036"/>
            <a:ext cx="2362200" cy="182987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704-6182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a:t>
            </a:r>
            <a:r>
              <a:rPr lang="en-US" dirty="0" smtClean="0"/>
              <a:t>Month</a:t>
            </a:r>
          </a:p>
          <a:p>
            <a:r>
              <a:rPr lang="en-US" dirty="0" smtClean="0"/>
              <a:t>Staffing Updates</a:t>
            </a:r>
            <a:endParaRPr lang="en-US" dirty="0" smtClean="0"/>
          </a:p>
          <a:p>
            <a:r>
              <a:rPr lang="en-US" dirty="0" smtClean="0"/>
              <a:t>RA Training Process</a:t>
            </a:r>
          </a:p>
          <a:p>
            <a:r>
              <a:rPr lang="en-US" dirty="0" smtClean="0"/>
              <a:t>RA Post-Education Trainings</a:t>
            </a:r>
          </a:p>
          <a:p>
            <a:r>
              <a:rPr lang="en-US" dirty="0" smtClean="0"/>
              <a:t>Use of secure email</a:t>
            </a:r>
          </a:p>
          <a:p>
            <a:r>
              <a:rPr lang="en-US" dirty="0" err="1" smtClean="0"/>
              <a:t>Gainwell</a:t>
            </a:r>
            <a:r>
              <a:rPr lang="en-US" dirty="0" smtClean="0"/>
              <a:t> Re-credentialing</a:t>
            </a:r>
          </a:p>
          <a:p>
            <a:r>
              <a:rPr lang="en-US" dirty="0" smtClean="0"/>
              <a:t>Monthly notes</a:t>
            </a:r>
          </a:p>
          <a:p>
            <a:r>
              <a:rPr lang="en-US" dirty="0" smtClean="0"/>
              <a:t>Monthly RA note quality</a:t>
            </a:r>
          </a:p>
          <a:p>
            <a:r>
              <a:rPr lang="en-US" dirty="0" smtClean="0"/>
              <a:t>Authorizations</a:t>
            </a:r>
          </a:p>
          <a:p>
            <a:r>
              <a:rPr lang="en-US" dirty="0" smtClean="0"/>
              <a:t>EVV Compliance rates</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10/28/2024)</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524</a:t>
            </a:r>
          </a:p>
          <a:p>
            <a:pPr marL="0" indent="0">
              <a:buNone/>
            </a:pPr>
            <a:endParaRPr lang="en-US" dirty="0"/>
          </a:p>
          <a:p>
            <a:r>
              <a:rPr lang="en-US" dirty="0" smtClean="0"/>
              <a:t>Actively planning for admission to waiver (MHW &amp; MFP): 38</a:t>
            </a:r>
            <a:endParaRPr lang="en-US" b="1" dirty="0" smtClean="0"/>
          </a:p>
          <a:p>
            <a:pPr>
              <a:buNone/>
            </a:pPr>
            <a:endParaRPr lang="en-US" dirty="0" smtClean="0"/>
          </a:p>
          <a:p>
            <a:r>
              <a:rPr lang="en-US" dirty="0" smtClean="0"/>
              <a:t>   Referrals pending disposition (MHW &amp; MFP): 68</a:t>
            </a:r>
            <a:endParaRPr lang="en-US" b="1" dirty="0" smtClean="0"/>
          </a:p>
          <a:p>
            <a:endParaRPr lang="en-US" dirty="0" smtClean="0"/>
          </a:p>
          <a:p>
            <a:r>
              <a:rPr lang="en-US" dirty="0" smtClean="0"/>
              <a:t>   Waitlisted referrals for MHW community</a:t>
            </a:r>
            <a:r>
              <a:rPr lang="en-US" smtClean="0"/>
              <a:t>:  </a:t>
            </a:r>
            <a:r>
              <a:rPr lang="en-US"/>
              <a:t>0</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161470229"/>
              </p:ext>
            </p:extLst>
          </p:nvPr>
        </p:nvGraphicFramePr>
        <p:xfrm>
          <a:off x="457200" y="228600"/>
          <a:ext cx="8305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Updates</a:t>
            </a:r>
            <a:endParaRPr lang="en-US" dirty="0"/>
          </a:p>
        </p:txBody>
      </p:sp>
      <p:sp>
        <p:nvSpPr>
          <p:cNvPr id="3" name="Content Placeholder 2"/>
          <p:cNvSpPr>
            <a:spLocks noGrp="1"/>
          </p:cNvSpPr>
          <p:nvPr>
            <p:ph sz="quarter" idx="1"/>
          </p:nvPr>
        </p:nvSpPr>
        <p:spPr/>
        <p:txBody>
          <a:bodyPr/>
          <a:lstStyle/>
          <a:p>
            <a:r>
              <a:rPr lang="en-US" dirty="0" smtClean="0"/>
              <a:t>Nicole Kavalan resigned from her position effective September 5</a:t>
            </a:r>
            <a:r>
              <a:rPr lang="en-US" baseline="30000" dirty="0" smtClean="0"/>
              <a:t>th</a:t>
            </a:r>
            <a:r>
              <a:rPr lang="en-US" dirty="0" smtClean="0"/>
              <a:t>.  The position has been filled by Shay </a:t>
            </a:r>
            <a:r>
              <a:rPr lang="en-US" dirty="0" err="1" smtClean="0"/>
              <a:t>Finnucan</a:t>
            </a:r>
            <a:r>
              <a:rPr lang="en-US" dirty="0" smtClean="0"/>
              <a:t> who starts November 4</a:t>
            </a:r>
            <a:r>
              <a:rPr lang="en-US" baseline="30000" dirty="0" smtClean="0"/>
              <a:t>th</a:t>
            </a:r>
            <a:r>
              <a:rPr lang="en-US" dirty="0" smtClean="0"/>
              <a:t>.</a:t>
            </a:r>
          </a:p>
          <a:p>
            <a:r>
              <a:rPr lang="en-US" dirty="0" smtClean="0"/>
              <a:t>Amanda Clavette has resigned from her position and her last day is November 1</a:t>
            </a:r>
            <a:r>
              <a:rPr lang="en-US" baseline="30000" dirty="0" smtClean="0"/>
              <a:t>st</a:t>
            </a:r>
            <a:r>
              <a:rPr lang="en-US" dirty="0" smtClean="0"/>
              <a:t>.  Amanda Smith has resigned from her position and her last day will be December 20</a:t>
            </a:r>
            <a:r>
              <a:rPr lang="en-US" baseline="30000" dirty="0" smtClean="0"/>
              <a:t>th</a:t>
            </a:r>
            <a:r>
              <a:rPr lang="en-US" dirty="0" smtClean="0"/>
              <a:t>.</a:t>
            </a:r>
          </a:p>
          <a:p>
            <a:r>
              <a:rPr lang="en-US" dirty="0" smtClean="0"/>
              <a:t>We are currently looking to fill CSC positions in both the New Haven and Danbury areas.  </a:t>
            </a:r>
          </a:p>
          <a:p>
            <a:r>
              <a:rPr lang="en-US" dirty="0" smtClean="0"/>
              <a:t>Please reach out to Joann Rotar or Ann Marie Luongo with any questions about </a:t>
            </a:r>
            <a:r>
              <a:rPr lang="en-US" smtClean="0"/>
              <a:t>case coverage. </a:t>
            </a:r>
            <a:endParaRPr lang="en-US"/>
          </a:p>
        </p:txBody>
      </p:sp>
    </p:spTree>
    <p:extLst>
      <p:ext uri="{BB962C8B-B14F-4D97-AF65-F5344CB8AC3E}">
        <p14:creationId xmlns:p14="http://schemas.microsoft.com/office/powerpoint/2010/main" val="351138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a:bodyPr>
          <a:lstStyle/>
          <a:p>
            <a:r>
              <a:rPr lang="en-US" dirty="0" smtClean="0"/>
              <a:t>The On Demand RA training is now live </a:t>
            </a:r>
            <a:r>
              <a:rPr lang="en-US" dirty="0" smtClean="0">
                <a:sym typeface="Wingdings" panose="05000000000000000000" pitchFamily="2" charset="2"/>
              </a:rPr>
              <a:t></a:t>
            </a:r>
          </a:p>
          <a:p>
            <a:r>
              <a:rPr lang="en-US" dirty="0" smtClean="0">
                <a:sym typeface="Wingdings" panose="05000000000000000000" pitchFamily="2" charset="2"/>
              </a:rPr>
              <a:t>New RA staff can now access the training at their own convenience and either complete at one time or over multiple sessions.</a:t>
            </a:r>
          </a:p>
          <a:p>
            <a:r>
              <a:rPr lang="en-US" dirty="0" smtClean="0">
                <a:sym typeface="Wingdings" panose="05000000000000000000" pitchFamily="2" charset="2"/>
              </a:rPr>
              <a:t>Agencies simply need to provide ABH with the name and email address of prospective MHW RA staff.</a:t>
            </a:r>
          </a:p>
          <a:p>
            <a:r>
              <a:rPr lang="en-US" dirty="0" smtClean="0">
                <a:sym typeface="Wingdings" panose="05000000000000000000" pitchFamily="2" charset="2"/>
              </a:rPr>
              <a:t>This training is for potential MHW RA staff only.  Please do not access or request access for staff working on other waivers/programs.  </a:t>
            </a:r>
            <a:endParaRPr lang="en-US" dirty="0" smtClean="0"/>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pPr lvl="1"/>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p>
          <a:p>
            <a:pPr lvl="1"/>
            <a:r>
              <a:rPr lang="en-US" dirty="0" smtClean="0"/>
              <a:t>The following trainings are on the ABH website for staff to review (under the CSP section):</a:t>
            </a:r>
          </a:p>
          <a:p>
            <a:pPr lvl="2"/>
            <a:r>
              <a:rPr lang="en-US" dirty="0" smtClean="0"/>
              <a:t>Fall Prevention Training</a:t>
            </a:r>
          </a:p>
          <a:p>
            <a:pPr lvl="2"/>
            <a:r>
              <a:rPr lang="en-US" dirty="0" smtClean="0"/>
              <a:t>Diabetes 101 Training</a:t>
            </a:r>
          </a:p>
          <a:p>
            <a:pPr lvl="2"/>
            <a:r>
              <a:rPr lang="en-US" dirty="0" smtClean="0"/>
              <a:t>Medicaid Requirements for MHW application and renewals</a:t>
            </a:r>
            <a:endParaRPr lang="en-US" dirty="0"/>
          </a:p>
          <a:p>
            <a:pPr lvl="2"/>
            <a:endParaRPr lang="en-US" dirty="0" smtClean="0"/>
          </a:p>
        </p:txBody>
      </p:sp>
      <p:pic>
        <p:nvPicPr>
          <p:cNvPr id="4" name="Picture 3" descr="Classroom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4953000"/>
            <a:ext cx="1828800" cy="1371600"/>
          </a:xfrm>
          <a:prstGeom prst="rect">
            <a:avLst/>
          </a:prstGeom>
        </p:spPr>
      </p:pic>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Personal information includes: name, date of birth, social security number, Medicaid number.</a:t>
            </a:r>
          </a:p>
          <a:p>
            <a:r>
              <a:rPr lang="en-US" dirty="0" smtClean="0"/>
              <a:t>Remember to check the subject line-no PHI should appear there.</a:t>
            </a:r>
          </a:p>
          <a:p>
            <a:r>
              <a:rPr lang="en-US" dirty="0" smtClean="0"/>
              <a:t>WOS ID numbers are not identifiable and can be used safely in email communication if needed.  </a:t>
            </a:r>
          </a:p>
          <a:p>
            <a:pPr marL="0" indent="0">
              <a:buNone/>
            </a:pPr>
            <a:endParaRPr lang="en-US" dirty="0"/>
          </a:p>
        </p:txBody>
      </p:sp>
      <p:pic>
        <p:nvPicPr>
          <p:cNvPr id="4" name="Picture 3" descr="Dutch scrap surveillance law over privacy concerns – Boing Bo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1206" y="4724400"/>
            <a:ext cx="2301240" cy="1725930"/>
          </a:xfrm>
          <a:prstGeom prst="rect">
            <a:avLst/>
          </a:prstGeom>
        </p:spPr>
      </p:pic>
    </p:spTree>
    <p:extLst>
      <p:ext uri="{BB962C8B-B14F-4D97-AF65-F5344CB8AC3E}">
        <p14:creationId xmlns:p14="http://schemas.microsoft.com/office/powerpoint/2010/main" val="92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Gainwell</a:t>
            </a:r>
            <a:r>
              <a:rPr lang="en-US" dirty="0" smtClean="0"/>
              <a:t> Re-credentialing</a:t>
            </a:r>
            <a:endParaRPr lang="en-US" dirty="0"/>
          </a:p>
        </p:txBody>
      </p:sp>
      <p:sp>
        <p:nvSpPr>
          <p:cNvPr id="3" name="Content Placeholder 2"/>
          <p:cNvSpPr>
            <a:spLocks noGrp="1"/>
          </p:cNvSpPr>
          <p:nvPr>
            <p:ph sz="quarter" idx="1"/>
          </p:nvPr>
        </p:nvSpPr>
        <p:spPr/>
        <p:txBody>
          <a:bodyPr/>
          <a:lstStyle/>
          <a:p>
            <a:r>
              <a:rPr lang="en-US" dirty="0" smtClean="0"/>
              <a:t>MHW Provider agencies must re-credential with </a:t>
            </a:r>
            <a:r>
              <a:rPr lang="en-US" dirty="0" err="1" smtClean="0"/>
              <a:t>Gainwell</a:t>
            </a:r>
            <a:r>
              <a:rPr lang="en-US" dirty="0" smtClean="0"/>
              <a:t> every 2 years.  This is separate from the ABH re-credentialing process</a:t>
            </a:r>
          </a:p>
          <a:p>
            <a:r>
              <a:rPr lang="en-US" dirty="0" smtClean="0"/>
              <a:t>If you credentialing with </a:t>
            </a:r>
            <a:r>
              <a:rPr lang="en-US" dirty="0" err="1" smtClean="0"/>
              <a:t>Gainwell</a:t>
            </a:r>
            <a:r>
              <a:rPr lang="en-US" dirty="0" smtClean="0"/>
              <a:t> lapses, your agency will not be able to receive new authorizations or bill until you are re-credentialed with </a:t>
            </a:r>
            <a:r>
              <a:rPr lang="en-US" dirty="0" err="1" smtClean="0"/>
              <a:t>Gainwell</a:t>
            </a:r>
            <a:r>
              <a:rPr lang="en-US" dirty="0" smtClean="0"/>
              <a:t>.  </a:t>
            </a:r>
          </a:p>
          <a:p>
            <a:r>
              <a:rPr lang="en-US" dirty="0" err="1" smtClean="0"/>
              <a:t>Gainwell</a:t>
            </a:r>
            <a:r>
              <a:rPr lang="en-US" dirty="0" smtClean="0"/>
              <a:t> will require you submit a letter from ABH confirming that you are currently credentialed with ABH.  Please reach out to Thelma </a:t>
            </a:r>
            <a:r>
              <a:rPr lang="en-US" dirty="0" err="1" smtClean="0"/>
              <a:t>Boisseau</a:t>
            </a:r>
            <a:r>
              <a:rPr lang="en-US" dirty="0" smtClean="0"/>
              <a:t> or Ann Marie </a:t>
            </a:r>
            <a:r>
              <a:rPr lang="en-US" dirty="0" err="1" smtClean="0"/>
              <a:t>Luongo</a:t>
            </a:r>
            <a:r>
              <a:rPr lang="en-US" dirty="0"/>
              <a:t> </a:t>
            </a:r>
            <a:r>
              <a:rPr lang="en-US" dirty="0" smtClean="0"/>
              <a:t>to obtain this letter.  </a:t>
            </a:r>
            <a:endParaRPr lang="en-US" dirty="0"/>
          </a:p>
        </p:txBody>
      </p:sp>
    </p:spTree>
    <p:extLst>
      <p:ext uri="{BB962C8B-B14F-4D97-AF65-F5344CB8AC3E}">
        <p14:creationId xmlns:p14="http://schemas.microsoft.com/office/powerpoint/2010/main" val="1424710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5602</TotalTime>
  <Words>1052</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Bookman Old Style</vt:lpstr>
      <vt:lpstr>Calibri</vt:lpstr>
      <vt:lpstr>Gill Sans MT</vt:lpstr>
      <vt:lpstr>Wingdings</vt:lpstr>
      <vt:lpstr>Wingdings 3</vt:lpstr>
      <vt:lpstr>Origin</vt:lpstr>
      <vt:lpstr>Mental Health Waiver Provider Meeting</vt:lpstr>
      <vt:lpstr>Agenda</vt:lpstr>
      <vt:lpstr>Waiver Update  (as of 10/28/2024)</vt:lpstr>
      <vt:lpstr>PowerPoint Presentation</vt:lpstr>
      <vt:lpstr>Staffing Updates</vt:lpstr>
      <vt:lpstr>RA Training process</vt:lpstr>
      <vt:lpstr>RA Post Education Trainings</vt:lpstr>
      <vt:lpstr>Use of secure email</vt:lpstr>
      <vt:lpstr>Gainwell Re-credentialing</vt:lpstr>
      <vt:lpstr>Monthly Progress Notes</vt:lpstr>
      <vt:lpstr>Monthly RA note quality</vt:lpstr>
      <vt:lpstr>Authorizations/Billing Issues</vt:lpstr>
      <vt:lpstr>EVV Compliance Rates</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678</cp:revision>
  <cp:lastPrinted>2020-01-07T12:46:07Z</cp:lastPrinted>
  <dcterms:created xsi:type="dcterms:W3CDTF">2015-03-31T15:24:13Z</dcterms:created>
  <dcterms:modified xsi:type="dcterms:W3CDTF">2024-10-29T12:32:58Z</dcterms:modified>
</cp:coreProperties>
</file>