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2" r:id="rId5"/>
    <p:sldId id="265" r:id="rId6"/>
    <p:sldId id="294" r:id="rId7"/>
    <p:sldId id="302" r:id="rId8"/>
    <p:sldId id="304" r:id="rId9"/>
    <p:sldId id="303" r:id="rId10"/>
    <p:sldId id="264" r:id="rId11"/>
    <p:sldId id="266" r:id="rId12"/>
    <p:sldId id="267" r:id="rId13"/>
    <p:sldId id="298" r:id="rId14"/>
    <p:sldId id="295" r:id="rId15"/>
    <p:sldId id="268" r:id="rId16"/>
    <p:sldId id="269" r:id="rId17"/>
    <p:sldId id="270" r:id="rId18"/>
    <p:sldId id="271" r:id="rId19"/>
    <p:sldId id="299" r:id="rId20"/>
    <p:sldId id="272" r:id="rId21"/>
    <p:sldId id="273" r:id="rId22"/>
    <p:sldId id="274" r:id="rId23"/>
    <p:sldId id="275" r:id="rId24"/>
    <p:sldId id="276" r:id="rId25"/>
    <p:sldId id="277" r:id="rId26"/>
    <p:sldId id="278" r:id="rId27"/>
    <p:sldId id="279" r:id="rId28"/>
    <p:sldId id="280" r:id="rId29"/>
    <p:sldId id="281" r:id="rId30"/>
    <p:sldId id="300" r:id="rId31"/>
    <p:sldId id="301" r:id="rId32"/>
    <p:sldId id="282" r:id="rId33"/>
    <p:sldId id="283" r:id="rId34"/>
    <p:sldId id="285" r:id="rId35"/>
    <p:sldId id="286" r:id="rId36"/>
    <p:sldId id="287" r:id="rId37"/>
    <p:sldId id="291" r:id="rId38"/>
    <p:sldId id="289" r:id="rId39"/>
    <p:sldId id="290" r:id="rId40"/>
    <p:sldId id="288" r:id="rId41"/>
    <p:sldId id="292" r:id="rId42"/>
    <p:sldId id="293" r:id="rId43"/>
    <p:sldId id="296" r:id="rId44"/>
    <p:sldId id="297"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87B213-E62C-4AA6-A507-7B2BC37839DC}" v="8" dt="2024-01-31T15:26:14.8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mela Heller" userId="c6802213-3b73-4617-baf7-8f0f50f01d13" providerId="ADAL" clId="{5187B213-E62C-4AA6-A507-7B2BC37839DC}"/>
    <pc:docChg chg="custSel addSld modSld sldOrd">
      <pc:chgData name="Pamela Heller" userId="c6802213-3b73-4617-baf7-8f0f50f01d13" providerId="ADAL" clId="{5187B213-E62C-4AA6-A507-7B2BC37839DC}" dt="2024-01-31T15:29:56.410" v="2218" actId="20577"/>
      <pc:docMkLst>
        <pc:docMk/>
      </pc:docMkLst>
      <pc:sldChg chg="modSp mod ord">
        <pc:chgData name="Pamela Heller" userId="c6802213-3b73-4617-baf7-8f0f50f01d13" providerId="ADAL" clId="{5187B213-E62C-4AA6-A507-7B2BC37839DC}" dt="2024-01-31T15:13:15.891" v="2"/>
        <pc:sldMkLst>
          <pc:docMk/>
          <pc:sldMk cId="2458071479" sldId="294"/>
        </pc:sldMkLst>
        <pc:spChg chg="mod">
          <ac:chgData name="Pamela Heller" userId="c6802213-3b73-4617-baf7-8f0f50f01d13" providerId="ADAL" clId="{5187B213-E62C-4AA6-A507-7B2BC37839DC}" dt="2024-01-31T15:06:27.926" v="0" actId="20577"/>
          <ac:spMkLst>
            <pc:docMk/>
            <pc:sldMk cId="2458071479" sldId="294"/>
            <ac:spMk id="2" creationId="{08213E5D-CFF9-9F21-507D-71D7A423B16A}"/>
          </ac:spMkLst>
        </pc:spChg>
      </pc:sldChg>
      <pc:sldChg chg="modSp new mod">
        <pc:chgData name="Pamela Heller" userId="c6802213-3b73-4617-baf7-8f0f50f01d13" providerId="ADAL" clId="{5187B213-E62C-4AA6-A507-7B2BC37839DC}" dt="2024-01-31T15:21:59.297" v="1199" actId="20577"/>
        <pc:sldMkLst>
          <pc:docMk/>
          <pc:sldMk cId="2692105186" sldId="302"/>
        </pc:sldMkLst>
        <pc:spChg chg="mod">
          <ac:chgData name="Pamela Heller" userId="c6802213-3b73-4617-baf7-8f0f50f01d13" providerId="ADAL" clId="{5187B213-E62C-4AA6-A507-7B2BC37839DC}" dt="2024-01-31T15:13:55.059" v="61" actId="20577"/>
          <ac:spMkLst>
            <pc:docMk/>
            <pc:sldMk cId="2692105186" sldId="302"/>
            <ac:spMk id="2" creationId="{8619E9DC-2317-0971-B8C0-8FD3F0A60233}"/>
          </ac:spMkLst>
        </pc:spChg>
        <pc:spChg chg="mod">
          <ac:chgData name="Pamela Heller" userId="c6802213-3b73-4617-baf7-8f0f50f01d13" providerId="ADAL" clId="{5187B213-E62C-4AA6-A507-7B2BC37839DC}" dt="2024-01-31T15:21:59.297" v="1199" actId="20577"/>
          <ac:spMkLst>
            <pc:docMk/>
            <pc:sldMk cId="2692105186" sldId="302"/>
            <ac:spMk id="3" creationId="{CF858626-32C4-747A-3046-9F62B952598C}"/>
          </ac:spMkLst>
        </pc:spChg>
      </pc:sldChg>
      <pc:sldChg chg="modSp new mod">
        <pc:chgData name="Pamela Heller" userId="c6802213-3b73-4617-baf7-8f0f50f01d13" providerId="ADAL" clId="{5187B213-E62C-4AA6-A507-7B2BC37839DC}" dt="2024-01-31T15:26:35.128" v="2174" actId="20577"/>
        <pc:sldMkLst>
          <pc:docMk/>
          <pc:sldMk cId="3873239147" sldId="303"/>
        </pc:sldMkLst>
        <pc:spChg chg="mod">
          <ac:chgData name="Pamela Heller" userId="c6802213-3b73-4617-baf7-8f0f50f01d13" providerId="ADAL" clId="{5187B213-E62C-4AA6-A507-7B2BC37839DC}" dt="2024-01-31T15:22:12.090" v="1211" actId="20577"/>
          <ac:spMkLst>
            <pc:docMk/>
            <pc:sldMk cId="3873239147" sldId="303"/>
            <ac:spMk id="2" creationId="{9F2360E9-0865-C434-0EE9-AB4E302454F0}"/>
          </ac:spMkLst>
        </pc:spChg>
        <pc:spChg chg="mod">
          <ac:chgData name="Pamela Heller" userId="c6802213-3b73-4617-baf7-8f0f50f01d13" providerId="ADAL" clId="{5187B213-E62C-4AA6-A507-7B2BC37839DC}" dt="2024-01-31T15:26:35.128" v="2174" actId="20577"/>
          <ac:spMkLst>
            <pc:docMk/>
            <pc:sldMk cId="3873239147" sldId="303"/>
            <ac:spMk id="3" creationId="{A707DBA3-F346-AE55-7B04-9C2AB73A7661}"/>
          </ac:spMkLst>
        </pc:spChg>
      </pc:sldChg>
      <pc:sldChg chg="modSp new mod">
        <pc:chgData name="Pamela Heller" userId="c6802213-3b73-4617-baf7-8f0f50f01d13" providerId="ADAL" clId="{5187B213-E62C-4AA6-A507-7B2BC37839DC}" dt="2024-01-31T15:29:56.410" v="2218" actId="20577"/>
        <pc:sldMkLst>
          <pc:docMk/>
          <pc:sldMk cId="3675719583" sldId="304"/>
        </pc:sldMkLst>
        <pc:spChg chg="mod">
          <ac:chgData name="Pamela Heller" userId="c6802213-3b73-4617-baf7-8f0f50f01d13" providerId="ADAL" clId="{5187B213-E62C-4AA6-A507-7B2BC37839DC}" dt="2024-01-31T15:28:22.745" v="2217" actId="20577"/>
          <ac:spMkLst>
            <pc:docMk/>
            <pc:sldMk cId="3675719583" sldId="304"/>
            <ac:spMk id="2" creationId="{80D72A5A-1CD7-E2A3-8CB3-DB8145BA3DF7}"/>
          </ac:spMkLst>
        </pc:spChg>
        <pc:spChg chg="mod">
          <ac:chgData name="Pamela Heller" userId="c6802213-3b73-4617-baf7-8f0f50f01d13" providerId="ADAL" clId="{5187B213-E62C-4AA6-A507-7B2BC37839DC}" dt="2024-01-31T15:29:56.410" v="2218" actId="20577"/>
          <ac:spMkLst>
            <pc:docMk/>
            <pc:sldMk cId="3675719583" sldId="304"/>
            <ac:spMk id="3" creationId="{AD4D38A3-D540-9C94-EB47-EA2CB3928A50}"/>
          </ac:spMkLst>
        </pc:spChg>
      </pc:sldChg>
    </pc:docChg>
  </pc:docChgLst>
  <pc:docChgLst>
    <pc:chgData name="Pamela Heller" userId="c6802213-3b73-4617-baf7-8f0f50f01d13" providerId="ADAL" clId="{292EDA56-59BF-44AF-901B-9E069CD6A6F9}"/>
    <pc:docChg chg="custSel addSld delSld modSld sldOrd">
      <pc:chgData name="Pamela Heller" userId="c6802213-3b73-4617-baf7-8f0f50f01d13" providerId="ADAL" clId="{292EDA56-59BF-44AF-901B-9E069CD6A6F9}" dt="2023-10-27T18:05:19.108" v="4369" actId="20577"/>
      <pc:docMkLst>
        <pc:docMk/>
      </pc:docMkLst>
      <pc:sldChg chg="modSp mod">
        <pc:chgData name="Pamela Heller" userId="c6802213-3b73-4617-baf7-8f0f50f01d13" providerId="ADAL" clId="{292EDA56-59BF-44AF-901B-9E069CD6A6F9}" dt="2023-10-27T13:32:43.137" v="247" actId="20577"/>
        <pc:sldMkLst>
          <pc:docMk/>
          <pc:sldMk cId="130576028" sldId="257"/>
        </pc:sldMkLst>
        <pc:spChg chg="mod">
          <ac:chgData name="Pamela Heller" userId="c6802213-3b73-4617-baf7-8f0f50f01d13" providerId="ADAL" clId="{292EDA56-59BF-44AF-901B-9E069CD6A6F9}" dt="2023-10-27T13:32:43.137" v="247" actId="20577"/>
          <ac:spMkLst>
            <pc:docMk/>
            <pc:sldMk cId="130576028" sldId="257"/>
            <ac:spMk id="3" creationId="{9AFE41CA-77FE-E269-B743-C2F8B13CD688}"/>
          </ac:spMkLst>
        </pc:spChg>
      </pc:sldChg>
      <pc:sldChg chg="modSp mod">
        <pc:chgData name="Pamela Heller" userId="c6802213-3b73-4617-baf7-8f0f50f01d13" providerId="ADAL" clId="{292EDA56-59BF-44AF-901B-9E069CD6A6F9}" dt="2023-10-27T15:26:29.513" v="1984" actId="207"/>
        <pc:sldMkLst>
          <pc:docMk/>
          <pc:sldMk cId="1909184032" sldId="264"/>
        </pc:sldMkLst>
        <pc:spChg chg="mod">
          <ac:chgData name="Pamela Heller" userId="c6802213-3b73-4617-baf7-8f0f50f01d13" providerId="ADAL" clId="{292EDA56-59BF-44AF-901B-9E069CD6A6F9}" dt="2023-10-27T15:26:29.513" v="1984" actId="207"/>
          <ac:spMkLst>
            <pc:docMk/>
            <pc:sldMk cId="1909184032" sldId="264"/>
            <ac:spMk id="6" creationId="{8FB027DD-D0D7-40A8-C09B-17C3A24D87D5}"/>
          </ac:spMkLst>
        </pc:spChg>
      </pc:sldChg>
      <pc:sldChg chg="modSp mod">
        <pc:chgData name="Pamela Heller" userId="c6802213-3b73-4617-baf7-8f0f50f01d13" providerId="ADAL" clId="{292EDA56-59BF-44AF-901B-9E069CD6A6F9}" dt="2023-10-27T13:32:22.253" v="159" actId="20577"/>
        <pc:sldMkLst>
          <pc:docMk/>
          <pc:sldMk cId="370273956" sldId="265"/>
        </pc:sldMkLst>
        <pc:spChg chg="mod">
          <ac:chgData name="Pamela Heller" userId="c6802213-3b73-4617-baf7-8f0f50f01d13" providerId="ADAL" clId="{292EDA56-59BF-44AF-901B-9E069CD6A6F9}" dt="2023-10-27T13:32:22.253" v="159" actId="20577"/>
          <ac:spMkLst>
            <pc:docMk/>
            <pc:sldMk cId="370273956" sldId="265"/>
            <ac:spMk id="3" creationId="{84553782-5D46-CE7D-8306-4C0A026FA0FC}"/>
          </ac:spMkLst>
        </pc:spChg>
      </pc:sldChg>
      <pc:sldChg chg="modSp mod">
        <pc:chgData name="Pamela Heller" userId="c6802213-3b73-4617-baf7-8f0f50f01d13" providerId="ADAL" clId="{292EDA56-59BF-44AF-901B-9E069CD6A6F9}" dt="2023-10-27T15:26:21.954" v="1983" actId="207"/>
        <pc:sldMkLst>
          <pc:docMk/>
          <pc:sldMk cId="967910571" sldId="266"/>
        </pc:sldMkLst>
        <pc:spChg chg="mod">
          <ac:chgData name="Pamela Heller" userId="c6802213-3b73-4617-baf7-8f0f50f01d13" providerId="ADAL" clId="{292EDA56-59BF-44AF-901B-9E069CD6A6F9}" dt="2023-10-27T12:54:55.666" v="58" actId="403"/>
          <ac:spMkLst>
            <pc:docMk/>
            <pc:sldMk cId="967910571" sldId="266"/>
            <ac:spMk id="4" creationId="{98AD4250-FBD2-76A1-3696-8CA3C9DFCC78}"/>
          </ac:spMkLst>
        </pc:spChg>
        <pc:spChg chg="mod">
          <ac:chgData name="Pamela Heller" userId="c6802213-3b73-4617-baf7-8f0f50f01d13" providerId="ADAL" clId="{292EDA56-59BF-44AF-901B-9E069CD6A6F9}" dt="2023-10-27T15:26:21.954" v="1983" actId="207"/>
          <ac:spMkLst>
            <pc:docMk/>
            <pc:sldMk cId="967910571" sldId="266"/>
            <ac:spMk id="6" creationId="{8FB027DD-D0D7-40A8-C09B-17C3A24D87D5}"/>
          </ac:spMkLst>
        </pc:spChg>
      </pc:sldChg>
      <pc:sldChg chg="modSp mod">
        <pc:chgData name="Pamela Heller" userId="c6802213-3b73-4617-baf7-8f0f50f01d13" providerId="ADAL" clId="{292EDA56-59BF-44AF-901B-9E069CD6A6F9}" dt="2023-10-27T13:33:14.012" v="267" actId="313"/>
        <pc:sldMkLst>
          <pc:docMk/>
          <pc:sldMk cId="2235855658" sldId="268"/>
        </pc:sldMkLst>
        <pc:spChg chg="mod">
          <ac:chgData name="Pamela Heller" userId="c6802213-3b73-4617-baf7-8f0f50f01d13" providerId="ADAL" clId="{292EDA56-59BF-44AF-901B-9E069CD6A6F9}" dt="2023-10-27T13:33:14.012" v="267" actId="313"/>
          <ac:spMkLst>
            <pc:docMk/>
            <pc:sldMk cId="2235855658" sldId="268"/>
            <ac:spMk id="3" creationId="{84553782-5D46-CE7D-8306-4C0A026FA0FC}"/>
          </ac:spMkLst>
        </pc:spChg>
      </pc:sldChg>
      <pc:sldChg chg="modSp mod">
        <pc:chgData name="Pamela Heller" userId="c6802213-3b73-4617-baf7-8f0f50f01d13" providerId="ADAL" clId="{292EDA56-59BF-44AF-901B-9E069CD6A6F9}" dt="2023-10-27T17:49:42.226" v="2935" actId="5793"/>
        <pc:sldMkLst>
          <pc:docMk/>
          <pc:sldMk cId="4207417848" sldId="269"/>
        </pc:sldMkLst>
        <pc:spChg chg="mod">
          <ac:chgData name="Pamela Heller" userId="c6802213-3b73-4617-baf7-8f0f50f01d13" providerId="ADAL" clId="{292EDA56-59BF-44AF-901B-9E069CD6A6F9}" dt="2023-10-27T13:33:20.106" v="274" actId="20577"/>
          <ac:spMkLst>
            <pc:docMk/>
            <pc:sldMk cId="4207417848" sldId="269"/>
            <ac:spMk id="2" creationId="{6F940899-A388-56AD-3EEB-3DDB32207F86}"/>
          </ac:spMkLst>
        </pc:spChg>
        <pc:spChg chg="mod">
          <ac:chgData name="Pamela Heller" userId="c6802213-3b73-4617-baf7-8f0f50f01d13" providerId="ADAL" clId="{292EDA56-59BF-44AF-901B-9E069CD6A6F9}" dt="2023-10-27T17:49:42.226" v="2935" actId="5793"/>
          <ac:spMkLst>
            <pc:docMk/>
            <pc:sldMk cId="4207417848" sldId="269"/>
            <ac:spMk id="3" creationId="{BB2E7D5C-24CE-B304-F376-20C124D53BF1}"/>
          </ac:spMkLst>
        </pc:spChg>
      </pc:sldChg>
      <pc:sldChg chg="modSp mod">
        <pc:chgData name="Pamela Heller" userId="c6802213-3b73-4617-baf7-8f0f50f01d13" providerId="ADAL" clId="{292EDA56-59BF-44AF-901B-9E069CD6A6F9}" dt="2023-10-27T15:27:16.419" v="1988" actId="14"/>
        <pc:sldMkLst>
          <pc:docMk/>
          <pc:sldMk cId="2818629341" sldId="270"/>
        </pc:sldMkLst>
        <pc:spChg chg="mod">
          <ac:chgData name="Pamela Heller" userId="c6802213-3b73-4617-baf7-8f0f50f01d13" providerId="ADAL" clId="{292EDA56-59BF-44AF-901B-9E069CD6A6F9}" dt="2023-10-27T15:27:16.419" v="1988" actId="14"/>
          <ac:spMkLst>
            <pc:docMk/>
            <pc:sldMk cId="2818629341" sldId="270"/>
            <ac:spMk id="3" creationId="{BB2E7D5C-24CE-B304-F376-20C124D53BF1}"/>
          </ac:spMkLst>
        </pc:spChg>
      </pc:sldChg>
      <pc:sldChg chg="modSp mod">
        <pc:chgData name="Pamela Heller" userId="c6802213-3b73-4617-baf7-8f0f50f01d13" providerId="ADAL" clId="{292EDA56-59BF-44AF-901B-9E069CD6A6F9}" dt="2023-10-27T17:42:19.745" v="2894" actId="114"/>
        <pc:sldMkLst>
          <pc:docMk/>
          <pc:sldMk cId="1769676476" sldId="271"/>
        </pc:sldMkLst>
        <pc:spChg chg="mod">
          <ac:chgData name="Pamela Heller" userId="c6802213-3b73-4617-baf7-8f0f50f01d13" providerId="ADAL" clId="{292EDA56-59BF-44AF-901B-9E069CD6A6F9}" dt="2023-10-27T17:42:19.745" v="2894" actId="114"/>
          <ac:spMkLst>
            <pc:docMk/>
            <pc:sldMk cId="1769676476" sldId="271"/>
            <ac:spMk id="3" creationId="{52B4A88F-A26B-4DCA-054D-C8A7BAD0912E}"/>
          </ac:spMkLst>
        </pc:spChg>
      </pc:sldChg>
      <pc:sldChg chg="modSp mod">
        <pc:chgData name="Pamela Heller" userId="c6802213-3b73-4617-baf7-8f0f50f01d13" providerId="ADAL" clId="{292EDA56-59BF-44AF-901B-9E069CD6A6F9}" dt="2023-10-27T14:21:56.988" v="1562" actId="20577"/>
        <pc:sldMkLst>
          <pc:docMk/>
          <pc:sldMk cId="2275698939" sldId="272"/>
        </pc:sldMkLst>
        <pc:spChg chg="mod">
          <ac:chgData name="Pamela Heller" userId="c6802213-3b73-4617-baf7-8f0f50f01d13" providerId="ADAL" clId="{292EDA56-59BF-44AF-901B-9E069CD6A6F9}" dt="2023-10-27T14:21:56.988" v="1562" actId="20577"/>
          <ac:spMkLst>
            <pc:docMk/>
            <pc:sldMk cId="2275698939" sldId="272"/>
            <ac:spMk id="3" creationId="{84553782-5D46-CE7D-8306-4C0A026FA0FC}"/>
          </ac:spMkLst>
        </pc:spChg>
      </pc:sldChg>
      <pc:sldChg chg="modSp mod">
        <pc:chgData name="Pamela Heller" userId="c6802213-3b73-4617-baf7-8f0f50f01d13" providerId="ADAL" clId="{292EDA56-59BF-44AF-901B-9E069CD6A6F9}" dt="2023-10-27T15:20:09.835" v="1605" actId="27636"/>
        <pc:sldMkLst>
          <pc:docMk/>
          <pc:sldMk cId="875276865" sldId="278"/>
        </pc:sldMkLst>
        <pc:spChg chg="mod">
          <ac:chgData name="Pamela Heller" userId="c6802213-3b73-4617-baf7-8f0f50f01d13" providerId="ADAL" clId="{292EDA56-59BF-44AF-901B-9E069CD6A6F9}" dt="2023-10-27T15:20:09.835" v="1605" actId="27636"/>
          <ac:spMkLst>
            <pc:docMk/>
            <pc:sldMk cId="875276865" sldId="278"/>
            <ac:spMk id="3" creationId="{09160D1B-07F4-4FEF-A6C0-73D50283A0D7}"/>
          </ac:spMkLst>
        </pc:spChg>
      </pc:sldChg>
      <pc:sldChg chg="modSp mod">
        <pc:chgData name="Pamela Heller" userId="c6802213-3b73-4617-baf7-8f0f50f01d13" providerId="ADAL" clId="{292EDA56-59BF-44AF-901B-9E069CD6A6F9}" dt="2023-10-27T17:21:25.584" v="2784" actId="20577"/>
        <pc:sldMkLst>
          <pc:docMk/>
          <pc:sldMk cId="2548182705" sldId="280"/>
        </pc:sldMkLst>
        <pc:spChg chg="mod">
          <ac:chgData name="Pamela Heller" userId="c6802213-3b73-4617-baf7-8f0f50f01d13" providerId="ADAL" clId="{292EDA56-59BF-44AF-901B-9E069CD6A6F9}" dt="2023-10-27T17:21:25.584" v="2784" actId="20577"/>
          <ac:spMkLst>
            <pc:docMk/>
            <pc:sldMk cId="2548182705" sldId="280"/>
            <ac:spMk id="3" creationId="{B011518E-9A7E-C67D-B523-03404E05417E}"/>
          </ac:spMkLst>
        </pc:spChg>
      </pc:sldChg>
      <pc:sldChg chg="modSp mod">
        <pc:chgData name="Pamela Heller" userId="c6802213-3b73-4617-baf7-8f0f50f01d13" providerId="ADAL" clId="{292EDA56-59BF-44AF-901B-9E069CD6A6F9}" dt="2023-10-27T17:31:30.331" v="2855" actId="20577"/>
        <pc:sldMkLst>
          <pc:docMk/>
          <pc:sldMk cId="2884213892" sldId="281"/>
        </pc:sldMkLst>
        <pc:spChg chg="mod">
          <ac:chgData name="Pamela Heller" userId="c6802213-3b73-4617-baf7-8f0f50f01d13" providerId="ADAL" clId="{292EDA56-59BF-44AF-901B-9E069CD6A6F9}" dt="2023-10-27T17:31:30.331" v="2855" actId="20577"/>
          <ac:spMkLst>
            <pc:docMk/>
            <pc:sldMk cId="2884213892" sldId="281"/>
            <ac:spMk id="2" creationId="{BB5C8FBE-2C7B-71C8-6555-D9D7410A4ED0}"/>
          </ac:spMkLst>
        </pc:spChg>
      </pc:sldChg>
      <pc:sldChg chg="modSp mod">
        <pc:chgData name="Pamela Heller" userId="c6802213-3b73-4617-baf7-8f0f50f01d13" providerId="ADAL" clId="{292EDA56-59BF-44AF-901B-9E069CD6A6F9}" dt="2023-10-27T17:41:22.616" v="2873" actId="20577"/>
        <pc:sldMkLst>
          <pc:docMk/>
          <pc:sldMk cId="3822404430" sldId="286"/>
        </pc:sldMkLst>
        <pc:spChg chg="mod">
          <ac:chgData name="Pamela Heller" userId="c6802213-3b73-4617-baf7-8f0f50f01d13" providerId="ADAL" clId="{292EDA56-59BF-44AF-901B-9E069CD6A6F9}" dt="2023-10-27T17:41:22.616" v="2873" actId="20577"/>
          <ac:spMkLst>
            <pc:docMk/>
            <pc:sldMk cId="3822404430" sldId="286"/>
            <ac:spMk id="3" creationId="{8CB43A5D-A1C0-9225-6042-A2F026BB3F54}"/>
          </ac:spMkLst>
        </pc:spChg>
      </pc:sldChg>
      <pc:sldChg chg="modSp mod">
        <pc:chgData name="Pamela Heller" userId="c6802213-3b73-4617-baf7-8f0f50f01d13" providerId="ADAL" clId="{292EDA56-59BF-44AF-901B-9E069CD6A6F9}" dt="2023-10-27T17:40:30.540" v="2858" actId="20577"/>
        <pc:sldMkLst>
          <pc:docMk/>
          <pc:sldMk cId="4292427074" sldId="287"/>
        </pc:sldMkLst>
        <pc:spChg chg="mod">
          <ac:chgData name="Pamela Heller" userId="c6802213-3b73-4617-baf7-8f0f50f01d13" providerId="ADAL" clId="{292EDA56-59BF-44AF-901B-9E069CD6A6F9}" dt="2023-10-27T17:40:30.540" v="2858" actId="20577"/>
          <ac:spMkLst>
            <pc:docMk/>
            <pc:sldMk cId="4292427074" sldId="287"/>
            <ac:spMk id="3" creationId="{BF8965FE-B8DD-4403-FB9E-F8CF2746216C}"/>
          </ac:spMkLst>
        </pc:spChg>
      </pc:sldChg>
      <pc:sldChg chg="del">
        <pc:chgData name="Pamela Heller" userId="c6802213-3b73-4617-baf7-8f0f50f01d13" providerId="ADAL" clId="{292EDA56-59BF-44AF-901B-9E069CD6A6F9}" dt="2023-10-27T13:35:42.420" v="280" actId="2696"/>
        <pc:sldMkLst>
          <pc:docMk/>
          <pc:sldMk cId="757237839" sldId="294"/>
        </pc:sldMkLst>
      </pc:sldChg>
      <pc:sldChg chg="modSp mod">
        <pc:chgData name="Pamela Heller" userId="c6802213-3b73-4617-baf7-8f0f50f01d13" providerId="ADAL" clId="{292EDA56-59BF-44AF-901B-9E069CD6A6F9}" dt="2023-10-27T14:20:18.203" v="1539" actId="20577"/>
        <pc:sldMkLst>
          <pc:docMk/>
          <pc:sldMk cId="2458071479" sldId="294"/>
        </pc:sldMkLst>
        <pc:spChg chg="mod">
          <ac:chgData name="Pamela Heller" userId="c6802213-3b73-4617-baf7-8f0f50f01d13" providerId="ADAL" clId="{292EDA56-59BF-44AF-901B-9E069CD6A6F9}" dt="2023-10-27T14:20:18.203" v="1539" actId="20577"/>
          <ac:spMkLst>
            <pc:docMk/>
            <pc:sldMk cId="2458071479" sldId="294"/>
            <ac:spMk id="2" creationId="{08213E5D-CFF9-9F21-507D-71D7A423B16A}"/>
          </ac:spMkLst>
        </pc:spChg>
      </pc:sldChg>
      <pc:sldChg chg="del">
        <pc:chgData name="Pamela Heller" userId="c6802213-3b73-4617-baf7-8f0f50f01d13" providerId="ADAL" clId="{292EDA56-59BF-44AF-901B-9E069CD6A6F9}" dt="2023-10-27T13:35:42.420" v="280" actId="2696"/>
        <pc:sldMkLst>
          <pc:docMk/>
          <pc:sldMk cId="1414086532" sldId="295"/>
        </pc:sldMkLst>
      </pc:sldChg>
      <pc:sldChg chg="modSp new mod">
        <pc:chgData name="Pamela Heller" userId="c6802213-3b73-4617-baf7-8f0f50f01d13" providerId="ADAL" clId="{292EDA56-59BF-44AF-901B-9E069CD6A6F9}" dt="2023-10-27T13:52:52.190" v="1523" actId="20577"/>
        <pc:sldMkLst>
          <pc:docMk/>
          <pc:sldMk cId="1942865058" sldId="298"/>
        </pc:sldMkLst>
        <pc:spChg chg="mod">
          <ac:chgData name="Pamela Heller" userId="c6802213-3b73-4617-baf7-8f0f50f01d13" providerId="ADAL" clId="{292EDA56-59BF-44AF-901B-9E069CD6A6F9}" dt="2023-10-27T13:36:52.119" v="328" actId="20577"/>
          <ac:spMkLst>
            <pc:docMk/>
            <pc:sldMk cId="1942865058" sldId="298"/>
            <ac:spMk id="2" creationId="{D78009F5-4D90-E2C7-C793-F1D89E48147E}"/>
          </ac:spMkLst>
        </pc:spChg>
        <pc:spChg chg="mod">
          <ac:chgData name="Pamela Heller" userId="c6802213-3b73-4617-baf7-8f0f50f01d13" providerId="ADAL" clId="{292EDA56-59BF-44AF-901B-9E069CD6A6F9}" dt="2023-10-27T13:52:52.190" v="1523" actId="20577"/>
          <ac:spMkLst>
            <pc:docMk/>
            <pc:sldMk cId="1942865058" sldId="298"/>
            <ac:spMk id="3" creationId="{AE8F9B14-1AB1-BD8F-94F6-74A913845D70}"/>
          </ac:spMkLst>
        </pc:spChg>
      </pc:sldChg>
      <pc:sldChg chg="modSp new mod">
        <pc:chgData name="Pamela Heller" userId="c6802213-3b73-4617-baf7-8f0f50f01d13" providerId="ADAL" clId="{292EDA56-59BF-44AF-901B-9E069CD6A6F9}" dt="2023-10-27T15:45:39.811" v="2737" actId="20577"/>
        <pc:sldMkLst>
          <pc:docMk/>
          <pc:sldMk cId="132289591" sldId="299"/>
        </pc:sldMkLst>
        <pc:spChg chg="mod">
          <ac:chgData name="Pamela Heller" userId="c6802213-3b73-4617-baf7-8f0f50f01d13" providerId="ADAL" clId="{292EDA56-59BF-44AF-901B-9E069CD6A6F9}" dt="2023-10-27T15:25:19.906" v="1682" actId="20577"/>
          <ac:spMkLst>
            <pc:docMk/>
            <pc:sldMk cId="132289591" sldId="299"/>
            <ac:spMk id="2" creationId="{F734308C-540B-57F6-0DAA-E0C2388A39F0}"/>
          </ac:spMkLst>
        </pc:spChg>
        <pc:spChg chg="mod">
          <ac:chgData name="Pamela Heller" userId="c6802213-3b73-4617-baf7-8f0f50f01d13" providerId="ADAL" clId="{292EDA56-59BF-44AF-901B-9E069CD6A6F9}" dt="2023-10-27T15:45:39.811" v="2737" actId="20577"/>
          <ac:spMkLst>
            <pc:docMk/>
            <pc:sldMk cId="132289591" sldId="299"/>
            <ac:spMk id="3" creationId="{8C16E493-BEFE-342D-F40E-E11CE4657910}"/>
          </ac:spMkLst>
        </pc:spChg>
      </pc:sldChg>
      <pc:sldChg chg="modSp new mod ord">
        <pc:chgData name="Pamela Heller" userId="c6802213-3b73-4617-baf7-8f0f50f01d13" providerId="ADAL" clId="{292EDA56-59BF-44AF-901B-9E069CD6A6F9}" dt="2023-10-27T18:02:58.994" v="4231" actId="403"/>
        <pc:sldMkLst>
          <pc:docMk/>
          <pc:sldMk cId="4016203667" sldId="300"/>
        </pc:sldMkLst>
        <pc:spChg chg="mod">
          <ac:chgData name="Pamela Heller" userId="c6802213-3b73-4617-baf7-8f0f50f01d13" providerId="ADAL" clId="{292EDA56-59BF-44AF-901B-9E069CD6A6F9}" dt="2023-10-27T17:21:56.017" v="2798" actId="20577"/>
          <ac:spMkLst>
            <pc:docMk/>
            <pc:sldMk cId="4016203667" sldId="300"/>
            <ac:spMk id="2" creationId="{1F071B3E-5542-82D1-8F22-1509DBA185EB}"/>
          </ac:spMkLst>
        </pc:spChg>
        <pc:spChg chg="mod">
          <ac:chgData name="Pamela Heller" userId="c6802213-3b73-4617-baf7-8f0f50f01d13" providerId="ADAL" clId="{292EDA56-59BF-44AF-901B-9E069CD6A6F9}" dt="2023-10-27T18:02:58.994" v="4231" actId="403"/>
          <ac:spMkLst>
            <pc:docMk/>
            <pc:sldMk cId="4016203667" sldId="300"/>
            <ac:spMk id="3" creationId="{CBD1A6B7-3235-E03C-E659-CB698823E86D}"/>
          </ac:spMkLst>
        </pc:spChg>
      </pc:sldChg>
      <pc:sldChg chg="modSp new mod">
        <pc:chgData name="Pamela Heller" userId="c6802213-3b73-4617-baf7-8f0f50f01d13" providerId="ADAL" clId="{292EDA56-59BF-44AF-901B-9E069CD6A6F9}" dt="2023-10-27T18:05:19.108" v="4369" actId="20577"/>
        <pc:sldMkLst>
          <pc:docMk/>
          <pc:sldMk cId="3798128047" sldId="301"/>
        </pc:sldMkLst>
        <pc:spChg chg="mod">
          <ac:chgData name="Pamela Heller" userId="c6802213-3b73-4617-baf7-8f0f50f01d13" providerId="ADAL" clId="{292EDA56-59BF-44AF-901B-9E069CD6A6F9}" dt="2023-10-27T18:03:15.902" v="4239" actId="20578"/>
          <ac:spMkLst>
            <pc:docMk/>
            <pc:sldMk cId="3798128047" sldId="301"/>
            <ac:spMk id="2" creationId="{ED07F192-DBFA-1CCB-FF19-90E77AE50C81}"/>
          </ac:spMkLst>
        </pc:spChg>
        <pc:spChg chg="mod">
          <ac:chgData name="Pamela Heller" userId="c6802213-3b73-4617-baf7-8f0f50f01d13" providerId="ADAL" clId="{292EDA56-59BF-44AF-901B-9E069CD6A6F9}" dt="2023-10-27T18:05:19.108" v="4369" actId="20577"/>
          <ac:spMkLst>
            <pc:docMk/>
            <pc:sldMk cId="3798128047" sldId="301"/>
            <ac:spMk id="3" creationId="{6BB45AC9-5CCA-C5C7-25EF-0E7C99260E99}"/>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79" y="758952"/>
            <a:ext cx="6392487" cy="3566160"/>
          </a:xfrm>
        </p:spPr>
        <p:txBody>
          <a:bodyPr anchor="b">
            <a:normAutofit/>
          </a:bodyPr>
          <a:lstStyle>
            <a:lvl1pPr algn="l">
              <a:lnSpc>
                <a:spcPct val="85000"/>
              </a:lnSpc>
              <a:defRPr sz="8000" spc="-50" baseline="0">
                <a:solidFill>
                  <a:srgbClr val="1B365D"/>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1">
                    <a:lumMod val="75000"/>
                    <a:lumOff val="25000"/>
                  </a:schemeClr>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2968C4-85A6-4ACF-B494-1B7A9BAECDDE}" type="datetimeFigureOut">
              <a:rPr lang="en-US" smtClean="0"/>
              <a:t>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E43FE-48CD-4C75-819B-ACEE1402678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Logo, company name&#10;&#10;Description automatically generated">
            <a:extLst>
              <a:ext uri="{FF2B5EF4-FFF2-40B4-BE49-F238E27FC236}">
                <a16:creationId xmlns:a16="http://schemas.microsoft.com/office/drawing/2014/main" id="{0FC889C1-0B4E-E13C-8F6B-881F954CC3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89511" y="755073"/>
            <a:ext cx="3566160" cy="3566160"/>
          </a:xfrm>
          <a:prstGeom prst="rect">
            <a:avLst/>
          </a:prstGeom>
        </p:spPr>
      </p:pic>
    </p:spTree>
    <p:extLst>
      <p:ext uri="{BB962C8B-B14F-4D97-AF65-F5344CB8AC3E}">
        <p14:creationId xmlns:p14="http://schemas.microsoft.com/office/powerpoint/2010/main" val="3479959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1_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a:extLst>
              <a:ext uri="{FF2B5EF4-FFF2-40B4-BE49-F238E27FC236}">
                <a16:creationId xmlns:a16="http://schemas.microsoft.com/office/drawing/2014/main" id="{6B98285E-581D-DF05-409E-EC89A2030AE2}"/>
              </a:ext>
            </a:extLst>
          </p:cNvPr>
          <p:cNvGrpSpPr/>
          <p:nvPr/>
        </p:nvGrpSpPr>
        <p:grpSpPr>
          <a:xfrm>
            <a:off x="1367805" y="604345"/>
            <a:ext cx="1257368" cy="1225846"/>
            <a:chOff x="0" y="0"/>
            <a:chExt cx="683895" cy="666750"/>
          </a:xfrm>
          <a:solidFill>
            <a:schemeClr val="bg1"/>
          </a:solidFill>
        </p:grpSpPr>
        <p:sp>
          <p:nvSpPr>
            <p:cNvPr id="12" name="Rectangle 11">
              <a:extLst>
                <a:ext uri="{FF2B5EF4-FFF2-40B4-BE49-F238E27FC236}">
                  <a16:creationId xmlns:a16="http://schemas.microsoft.com/office/drawing/2014/main" id="{8113FD47-0DC3-CAA0-C749-A18C5B915BF4}"/>
                </a:ext>
              </a:extLst>
            </p:cNvPr>
            <p:cNvSpPr/>
            <p:nvPr/>
          </p:nvSpPr>
          <p:spPr>
            <a:xfrm>
              <a:off x="0" y="419100"/>
              <a:ext cx="683895"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Rectangle 12">
              <a:extLst>
                <a:ext uri="{FF2B5EF4-FFF2-40B4-BE49-F238E27FC236}">
                  <a16:creationId xmlns:a16="http://schemas.microsoft.com/office/drawing/2014/main" id="{77FD49AE-99C2-EE8B-D55F-621F72E8C1BE}"/>
                </a:ext>
              </a:extLst>
            </p:cNvPr>
            <p:cNvSpPr/>
            <p:nvPr/>
          </p:nvSpPr>
          <p:spPr>
            <a:xfrm>
              <a:off x="0" y="0"/>
              <a:ext cx="683895"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4" name="Pentagon 20">
            <a:extLst>
              <a:ext uri="{FF2B5EF4-FFF2-40B4-BE49-F238E27FC236}">
                <a16:creationId xmlns:a16="http://schemas.microsoft.com/office/drawing/2014/main" id="{B07BAFBF-9D41-4451-9968-3512B0955849}"/>
              </a:ext>
            </a:extLst>
          </p:cNvPr>
          <p:cNvSpPr/>
          <p:nvPr/>
        </p:nvSpPr>
        <p:spPr>
          <a:xfrm>
            <a:off x="1291605" y="2702342"/>
            <a:ext cx="1406805" cy="1390460"/>
          </a:xfrm>
          <a:custGeom>
            <a:avLst/>
            <a:gdLst>
              <a:gd name="connsiteX0" fmla="*/ 1 w 765810"/>
              <a:gd name="connsiteY0" fmla="*/ 288874 h 756285"/>
              <a:gd name="connsiteX1" fmla="*/ 382905 w 765810"/>
              <a:gd name="connsiteY1" fmla="*/ 0 h 756285"/>
              <a:gd name="connsiteX2" fmla="*/ 765809 w 765810"/>
              <a:gd name="connsiteY2" fmla="*/ 288874 h 756285"/>
              <a:gd name="connsiteX3" fmla="*/ 619553 w 765810"/>
              <a:gd name="connsiteY3" fmla="*/ 756283 h 756285"/>
              <a:gd name="connsiteX4" fmla="*/ 146257 w 765810"/>
              <a:gd name="connsiteY4" fmla="*/ 756283 h 756285"/>
              <a:gd name="connsiteX5" fmla="*/ 1 w 765810"/>
              <a:gd name="connsiteY5" fmla="*/ 288874 h 756285"/>
              <a:gd name="connsiteX0" fmla="*/ 1 w 765809"/>
              <a:gd name="connsiteY0" fmla="*/ 288874 h 756285"/>
              <a:gd name="connsiteX1" fmla="*/ 382905 w 765809"/>
              <a:gd name="connsiteY1" fmla="*/ 0 h 756285"/>
              <a:gd name="connsiteX2" fmla="*/ 765809 w 765809"/>
              <a:gd name="connsiteY2" fmla="*/ 288874 h 756285"/>
              <a:gd name="connsiteX3" fmla="*/ 619553 w 765809"/>
              <a:gd name="connsiteY3" fmla="*/ 756283 h 756285"/>
              <a:gd name="connsiteX4" fmla="*/ 0 w 765809"/>
              <a:gd name="connsiteY4" fmla="*/ 756285 h 756285"/>
              <a:gd name="connsiteX5" fmla="*/ 1 w 765809"/>
              <a:gd name="connsiteY5" fmla="*/ 288874 h 756285"/>
              <a:gd name="connsiteX0" fmla="*/ 1 w 765809"/>
              <a:gd name="connsiteY0" fmla="*/ 288874 h 756285"/>
              <a:gd name="connsiteX1" fmla="*/ 382905 w 765809"/>
              <a:gd name="connsiteY1" fmla="*/ 0 h 756285"/>
              <a:gd name="connsiteX2" fmla="*/ 765809 w 765809"/>
              <a:gd name="connsiteY2" fmla="*/ 288874 h 756285"/>
              <a:gd name="connsiteX3" fmla="*/ 765809 w 765809"/>
              <a:gd name="connsiteY3" fmla="*/ 756285 h 756285"/>
              <a:gd name="connsiteX4" fmla="*/ 0 w 765809"/>
              <a:gd name="connsiteY4" fmla="*/ 756285 h 756285"/>
              <a:gd name="connsiteX5" fmla="*/ 1 w 765809"/>
              <a:gd name="connsiteY5" fmla="*/ 288874 h 756285"/>
              <a:gd name="connsiteX0" fmla="*/ 0 w 765809"/>
              <a:gd name="connsiteY0" fmla="*/ 302209 h 756285"/>
              <a:gd name="connsiteX1" fmla="*/ 382905 w 765809"/>
              <a:gd name="connsiteY1" fmla="*/ 0 h 756285"/>
              <a:gd name="connsiteX2" fmla="*/ 765809 w 765809"/>
              <a:gd name="connsiteY2" fmla="*/ 288874 h 756285"/>
              <a:gd name="connsiteX3" fmla="*/ 765809 w 765809"/>
              <a:gd name="connsiteY3" fmla="*/ 756285 h 756285"/>
              <a:gd name="connsiteX4" fmla="*/ 0 w 765809"/>
              <a:gd name="connsiteY4" fmla="*/ 756285 h 756285"/>
              <a:gd name="connsiteX5" fmla="*/ 0 w 765809"/>
              <a:gd name="connsiteY5" fmla="*/ 302209 h 756285"/>
              <a:gd name="connsiteX0" fmla="*/ 0 w 765809"/>
              <a:gd name="connsiteY0" fmla="*/ 302209 h 756285"/>
              <a:gd name="connsiteX1" fmla="*/ 382905 w 765809"/>
              <a:gd name="connsiteY1" fmla="*/ 0 h 756285"/>
              <a:gd name="connsiteX2" fmla="*/ 765809 w 765809"/>
              <a:gd name="connsiteY2" fmla="*/ 304114 h 756285"/>
              <a:gd name="connsiteX3" fmla="*/ 765809 w 765809"/>
              <a:gd name="connsiteY3" fmla="*/ 756285 h 756285"/>
              <a:gd name="connsiteX4" fmla="*/ 0 w 765809"/>
              <a:gd name="connsiteY4" fmla="*/ 756285 h 756285"/>
              <a:gd name="connsiteX5" fmla="*/ 0 w 765809"/>
              <a:gd name="connsiteY5" fmla="*/ 302209 h 756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5809" h="756285">
                <a:moveTo>
                  <a:pt x="0" y="302209"/>
                </a:moveTo>
                <a:lnTo>
                  <a:pt x="382905" y="0"/>
                </a:lnTo>
                <a:lnTo>
                  <a:pt x="765809" y="304114"/>
                </a:lnTo>
                <a:lnTo>
                  <a:pt x="765809" y="756285"/>
                </a:lnTo>
                <a:lnTo>
                  <a:pt x="0" y="756285"/>
                </a:lnTo>
                <a:lnTo>
                  <a:pt x="0" y="30220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Circle: Hollow 14">
            <a:extLst>
              <a:ext uri="{FF2B5EF4-FFF2-40B4-BE49-F238E27FC236}">
                <a16:creationId xmlns:a16="http://schemas.microsoft.com/office/drawing/2014/main" id="{53C886FD-5A50-8E81-69D7-EC2133B11951}"/>
              </a:ext>
            </a:extLst>
          </p:cNvPr>
          <p:cNvSpPr/>
          <p:nvPr/>
        </p:nvSpPr>
        <p:spPr>
          <a:xfrm>
            <a:off x="1297368" y="4888052"/>
            <a:ext cx="1386958" cy="1407973"/>
          </a:xfrm>
          <a:prstGeom prst="donut">
            <a:avLst>
              <a:gd name="adj" fmla="val 3155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406226555"/>
      </p:ext>
    </p:extLst>
  </p:cSld>
  <p:clrMapOvr>
    <a:masterClrMapping/>
  </p:clrMapOvr>
  <p:extLst>
    <p:ext uri="{DCECCB84-F9BA-43D5-87BE-67443E8EF086}">
      <p15:sldGuideLst xmlns:p15="http://schemas.microsoft.com/office/powerpoint/2012/main">
        <p15:guide id="1" orient="horz" pos="2160">
          <p15:clr>
            <a:srgbClr val="FBAE40"/>
          </p15:clr>
        </p15:guide>
        <p15:guide id="2" pos="124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2_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a:extLst>
              <a:ext uri="{FF2B5EF4-FFF2-40B4-BE49-F238E27FC236}">
                <a16:creationId xmlns:a16="http://schemas.microsoft.com/office/drawing/2014/main" id="{6B98285E-581D-DF05-409E-EC89A2030AE2}"/>
              </a:ext>
            </a:extLst>
          </p:cNvPr>
          <p:cNvGrpSpPr/>
          <p:nvPr/>
        </p:nvGrpSpPr>
        <p:grpSpPr>
          <a:xfrm>
            <a:off x="1367805" y="604345"/>
            <a:ext cx="1257368" cy="1225846"/>
            <a:chOff x="0" y="0"/>
            <a:chExt cx="683895" cy="666750"/>
          </a:xfrm>
          <a:solidFill>
            <a:schemeClr val="bg2"/>
          </a:solidFill>
        </p:grpSpPr>
        <p:sp>
          <p:nvSpPr>
            <p:cNvPr id="12" name="Rectangle 11">
              <a:extLst>
                <a:ext uri="{FF2B5EF4-FFF2-40B4-BE49-F238E27FC236}">
                  <a16:creationId xmlns:a16="http://schemas.microsoft.com/office/drawing/2014/main" id="{8113FD47-0DC3-CAA0-C749-A18C5B915BF4}"/>
                </a:ext>
              </a:extLst>
            </p:cNvPr>
            <p:cNvSpPr/>
            <p:nvPr/>
          </p:nvSpPr>
          <p:spPr>
            <a:xfrm>
              <a:off x="0" y="419100"/>
              <a:ext cx="683895"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Rectangle 12">
              <a:extLst>
                <a:ext uri="{FF2B5EF4-FFF2-40B4-BE49-F238E27FC236}">
                  <a16:creationId xmlns:a16="http://schemas.microsoft.com/office/drawing/2014/main" id="{77FD49AE-99C2-EE8B-D55F-621F72E8C1BE}"/>
                </a:ext>
              </a:extLst>
            </p:cNvPr>
            <p:cNvSpPr/>
            <p:nvPr/>
          </p:nvSpPr>
          <p:spPr>
            <a:xfrm>
              <a:off x="0" y="0"/>
              <a:ext cx="683895"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4" name="Pentagon 20">
            <a:extLst>
              <a:ext uri="{FF2B5EF4-FFF2-40B4-BE49-F238E27FC236}">
                <a16:creationId xmlns:a16="http://schemas.microsoft.com/office/drawing/2014/main" id="{B07BAFBF-9D41-4451-9968-3512B0955849}"/>
              </a:ext>
            </a:extLst>
          </p:cNvPr>
          <p:cNvSpPr/>
          <p:nvPr/>
        </p:nvSpPr>
        <p:spPr>
          <a:xfrm>
            <a:off x="1291605" y="2702342"/>
            <a:ext cx="1406805" cy="1390460"/>
          </a:xfrm>
          <a:custGeom>
            <a:avLst/>
            <a:gdLst>
              <a:gd name="connsiteX0" fmla="*/ 1 w 765810"/>
              <a:gd name="connsiteY0" fmla="*/ 288874 h 756285"/>
              <a:gd name="connsiteX1" fmla="*/ 382905 w 765810"/>
              <a:gd name="connsiteY1" fmla="*/ 0 h 756285"/>
              <a:gd name="connsiteX2" fmla="*/ 765809 w 765810"/>
              <a:gd name="connsiteY2" fmla="*/ 288874 h 756285"/>
              <a:gd name="connsiteX3" fmla="*/ 619553 w 765810"/>
              <a:gd name="connsiteY3" fmla="*/ 756283 h 756285"/>
              <a:gd name="connsiteX4" fmla="*/ 146257 w 765810"/>
              <a:gd name="connsiteY4" fmla="*/ 756283 h 756285"/>
              <a:gd name="connsiteX5" fmla="*/ 1 w 765810"/>
              <a:gd name="connsiteY5" fmla="*/ 288874 h 756285"/>
              <a:gd name="connsiteX0" fmla="*/ 1 w 765809"/>
              <a:gd name="connsiteY0" fmla="*/ 288874 h 756285"/>
              <a:gd name="connsiteX1" fmla="*/ 382905 w 765809"/>
              <a:gd name="connsiteY1" fmla="*/ 0 h 756285"/>
              <a:gd name="connsiteX2" fmla="*/ 765809 w 765809"/>
              <a:gd name="connsiteY2" fmla="*/ 288874 h 756285"/>
              <a:gd name="connsiteX3" fmla="*/ 619553 w 765809"/>
              <a:gd name="connsiteY3" fmla="*/ 756283 h 756285"/>
              <a:gd name="connsiteX4" fmla="*/ 0 w 765809"/>
              <a:gd name="connsiteY4" fmla="*/ 756285 h 756285"/>
              <a:gd name="connsiteX5" fmla="*/ 1 w 765809"/>
              <a:gd name="connsiteY5" fmla="*/ 288874 h 756285"/>
              <a:gd name="connsiteX0" fmla="*/ 1 w 765809"/>
              <a:gd name="connsiteY0" fmla="*/ 288874 h 756285"/>
              <a:gd name="connsiteX1" fmla="*/ 382905 w 765809"/>
              <a:gd name="connsiteY1" fmla="*/ 0 h 756285"/>
              <a:gd name="connsiteX2" fmla="*/ 765809 w 765809"/>
              <a:gd name="connsiteY2" fmla="*/ 288874 h 756285"/>
              <a:gd name="connsiteX3" fmla="*/ 765809 w 765809"/>
              <a:gd name="connsiteY3" fmla="*/ 756285 h 756285"/>
              <a:gd name="connsiteX4" fmla="*/ 0 w 765809"/>
              <a:gd name="connsiteY4" fmla="*/ 756285 h 756285"/>
              <a:gd name="connsiteX5" fmla="*/ 1 w 765809"/>
              <a:gd name="connsiteY5" fmla="*/ 288874 h 756285"/>
              <a:gd name="connsiteX0" fmla="*/ 0 w 765809"/>
              <a:gd name="connsiteY0" fmla="*/ 302209 h 756285"/>
              <a:gd name="connsiteX1" fmla="*/ 382905 w 765809"/>
              <a:gd name="connsiteY1" fmla="*/ 0 h 756285"/>
              <a:gd name="connsiteX2" fmla="*/ 765809 w 765809"/>
              <a:gd name="connsiteY2" fmla="*/ 288874 h 756285"/>
              <a:gd name="connsiteX3" fmla="*/ 765809 w 765809"/>
              <a:gd name="connsiteY3" fmla="*/ 756285 h 756285"/>
              <a:gd name="connsiteX4" fmla="*/ 0 w 765809"/>
              <a:gd name="connsiteY4" fmla="*/ 756285 h 756285"/>
              <a:gd name="connsiteX5" fmla="*/ 0 w 765809"/>
              <a:gd name="connsiteY5" fmla="*/ 302209 h 756285"/>
              <a:gd name="connsiteX0" fmla="*/ 0 w 765809"/>
              <a:gd name="connsiteY0" fmla="*/ 302209 h 756285"/>
              <a:gd name="connsiteX1" fmla="*/ 382905 w 765809"/>
              <a:gd name="connsiteY1" fmla="*/ 0 h 756285"/>
              <a:gd name="connsiteX2" fmla="*/ 765809 w 765809"/>
              <a:gd name="connsiteY2" fmla="*/ 304114 h 756285"/>
              <a:gd name="connsiteX3" fmla="*/ 765809 w 765809"/>
              <a:gd name="connsiteY3" fmla="*/ 756285 h 756285"/>
              <a:gd name="connsiteX4" fmla="*/ 0 w 765809"/>
              <a:gd name="connsiteY4" fmla="*/ 756285 h 756285"/>
              <a:gd name="connsiteX5" fmla="*/ 0 w 765809"/>
              <a:gd name="connsiteY5" fmla="*/ 302209 h 756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5809" h="756285">
                <a:moveTo>
                  <a:pt x="0" y="302209"/>
                </a:moveTo>
                <a:lnTo>
                  <a:pt x="382905" y="0"/>
                </a:lnTo>
                <a:lnTo>
                  <a:pt x="765809" y="304114"/>
                </a:lnTo>
                <a:lnTo>
                  <a:pt x="765809" y="756285"/>
                </a:lnTo>
                <a:lnTo>
                  <a:pt x="0" y="756285"/>
                </a:lnTo>
                <a:lnTo>
                  <a:pt x="0" y="302209"/>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Circle: Hollow 14">
            <a:extLst>
              <a:ext uri="{FF2B5EF4-FFF2-40B4-BE49-F238E27FC236}">
                <a16:creationId xmlns:a16="http://schemas.microsoft.com/office/drawing/2014/main" id="{53C886FD-5A50-8E81-69D7-EC2133B11951}"/>
              </a:ext>
            </a:extLst>
          </p:cNvPr>
          <p:cNvSpPr/>
          <p:nvPr/>
        </p:nvSpPr>
        <p:spPr>
          <a:xfrm>
            <a:off x="1297368" y="4888052"/>
            <a:ext cx="1386958" cy="1407973"/>
          </a:xfrm>
          <a:prstGeom prst="donut">
            <a:avLst>
              <a:gd name="adj" fmla="val 31559"/>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208885785"/>
      </p:ext>
    </p:extLst>
  </p:cSld>
  <p:clrMapOvr>
    <a:masterClrMapping/>
  </p:clrMapOvr>
  <p:extLst>
    <p:ext uri="{DCECCB84-F9BA-43D5-87BE-67443E8EF086}">
      <p15:sldGuideLst xmlns:p15="http://schemas.microsoft.com/office/powerpoint/2012/main">
        <p15:guide id="1" orient="horz" pos="2160">
          <p15:clr>
            <a:srgbClr val="FBAE40"/>
          </p15:clr>
        </p15:guide>
        <p15:guide id="2" pos="1248">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3_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a:extLst>
              <a:ext uri="{FF2B5EF4-FFF2-40B4-BE49-F238E27FC236}">
                <a16:creationId xmlns:a16="http://schemas.microsoft.com/office/drawing/2014/main" id="{6B98285E-581D-DF05-409E-EC89A2030AE2}"/>
              </a:ext>
            </a:extLst>
          </p:cNvPr>
          <p:cNvGrpSpPr/>
          <p:nvPr/>
        </p:nvGrpSpPr>
        <p:grpSpPr>
          <a:xfrm>
            <a:off x="1367805" y="604345"/>
            <a:ext cx="1257368" cy="1225846"/>
            <a:chOff x="0" y="0"/>
            <a:chExt cx="683895" cy="666750"/>
          </a:xfrm>
          <a:solidFill>
            <a:schemeClr val="bg1"/>
          </a:solidFill>
        </p:grpSpPr>
        <p:sp>
          <p:nvSpPr>
            <p:cNvPr id="12" name="Rectangle 11">
              <a:extLst>
                <a:ext uri="{FF2B5EF4-FFF2-40B4-BE49-F238E27FC236}">
                  <a16:creationId xmlns:a16="http://schemas.microsoft.com/office/drawing/2014/main" id="{8113FD47-0DC3-CAA0-C749-A18C5B915BF4}"/>
                </a:ext>
              </a:extLst>
            </p:cNvPr>
            <p:cNvSpPr/>
            <p:nvPr/>
          </p:nvSpPr>
          <p:spPr>
            <a:xfrm>
              <a:off x="0" y="419100"/>
              <a:ext cx="683895"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Rectangle 12">
              <a:extLst>
                <a:ext uri="{FF2B5EF4-FFF2-40B4-BE49-F238E27FC236}">
                  <a16:creationId xmlns:a16="http://schemas.microsoft.com/office/drawing/2014/main" id="{77FD49AE-99C2-EE8B-D55F-621F72E8C1BE}"/>
                </a:ext>
              </a:extLst>
            </p:cNvPr>
            <p:cNvSpPr/>
            <p:nvPr/>
          </p:nvSpPr>
          <p:spPr>
            <a:xfrm>
              <a:off x="0" y="0"/>
              <a:ext cx="683895"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4" name="Pentagon 20">
            <a:extLst>
              <a:ext uri="{FF2B5EF4-FFF2-40B4-BE49-F238E27FC236}">
                <a16:creationId xmlns:a16="http://schemas.microsoft.com/office/drawing/2014/main" id="{B07BAFBF-9D41-4451-9968-3512B0955849}"/>
              </a:ext>
            </a:extLst>
          </p:cNvPr>
          <p:cNvSpPr/>
          <p:nvPr/>
        </p:nvSpPr>
        <p:spPr>
          <a:xfrm>
            <a:off x="1291605" y="2702342"/>
            <a:ext cx="1406805" cy="1390460"/>
          </a:xfrm>
          <a:custGeom>
            <a:avLst/>
            <a:gdLst>
              <a:gd name="connsiteX0" fmla="*/ 1 w 765810"/>
              <a:gd name="connsiteY0" fmla="*/ 288874 h 756285"/>
              <a:gd name="connsiteX1" fmla="*/ 382905 w 765810"/>
              <a:gd name="connsiteY1" fmla="*/ 0 h 756285"/>
              <a:gd name="connsiteX2" fmla="*/ 765809 w 765810"/>
              <a:gd name="connsiteY2" fmla="*/ 288874 h 756285"/>
              <a:gd name="connsiteX3" fmla="*/ 619553 w 765810"/>
              <a:gd name="connsiteY3" fmla="*/ 756283 h 756285"/>
              <a:gd name="connsiteX4" fmla="*/ 146257 w 765810"/>
              <a:gd name="connsiteY4" fmla="*/ 756283 h 756285"/>
              <a:gd name="connsiteX5" fmla="*/ 1 w 765810"/>
              <a:gd name="connsiteY5" fmla="*/ 288874 h 756285"/>
              <a:gd name="connsiteX0" fmla="*/ 1 w 765809"/>
              <a:gd name="connsiteY0" fmla="*/ 288874 h 756285"/>
              <a:gd name="connsiteX1" fmla="*/ 382905 w 765809"/>
              <a:gd name="connsiteY1" fmla="*/ 0 h 756285"/>
              <a:gd name="connsiteX2" fmla="*/ 765809 w 765809"/>
              <a:gd name="connsiteY2" fmla="*/ 288874 h 756285"/>
              <a:gd name="connsiteX3" fmla="*/ 619553 w 765809"/>
              <a:gd name="connsiteY3" fmla="*/ 756283 h 756285"/>
              <a:gd name="connsiteX4" fmla="*/ 0 w 765809"/>
              <a:gd name="connsiteY4" fmla="*/ 756285 h 756285"/>
              <a:gd name="connsiteX5" fmla="*/ 1 w 765809"/>
              <a:gd name="connsiteY5" fmla="*/ 288874 h 756285"/>
              <a:gd name="connsiteX0" fmla="*/ 1 w 765809"/>
              <a:gd name="connsiteY0" fmla="*/ 288874 h 756285"/>
              <a:gd name="connsiteX1" fmla="*/ 382905 w 765809"/>
              <a:gd name="connsiteY1" fmla="*/ 0 h 756285"/>
              <a:gd name="connsiteX2" fmla="*/ 765809 w 765809"/>
              <a:gd name="connsiteY2" fmla="*/ 288874 h 756285"/>
              <a:gd name="connsiteX3" fmla="*/ 765809 w 765809"/>
              <a:gd name="connsiteY3" fmla="*/ 756285 h 756285"/>
              <a:gd name="connsiteX4" fmla="*/ 0 w 765809"/>
              <a:gd name="connsiteY4" fmla="*/ 756285 h 756285"/>
              <a:gd name="connsiteX5" fmla="*/ 1 w 765809"/>
              <a:gd name="connsiteY5" fmla="*/ 288874 h 756285"/>
              <a:gd name="connsiteX0" fmla="*/ 0 w 765809"/>
              <a:gd name="connsiteY0" fmla="*/ 302209 h 756285"/>
              <a:gd name="connsiteX1" fmla="*/ 382905 w 765809"/>
              <a:gd name="connsiteY1" fmla="*/ 0 h 756285"/>
              <a:gd name="connsiteX2" fmla="*/ 765809 w 765809"/>
              <a:gd name="connsiteY2" fmla="*/ 288874 h 756285"/>
              <a:gd name="connsiteX3" fmla="*/ 765809 w 765809"/>
              <a:gd name="connsiteY3" fmla="*/ 756285 h 756285"/>
              <a:gd name="connsiteX4" fmla="*/ 0 w 765809"/>
              <a:gd name="connsiteY4" fmla="*/ 756285 h 756285"/>
              <a:gd name="connsiteX5" fmla="*/ 0 w 765809"/>
              <a:gd name="connsiteY5" fmla="*/ 302209 h 756285"/>
              <a:gd name="connsiteX0" fmla="*/ 0 w 765809"/>
              <a:gd name="connsiteY0" fmla="*/ 302209 h 756285"/>
              <a:gd name="connsiteX1" fmla="*/ 382905 w 765809"/>
              <a:gd name="connsiteY1" fmla="*/ 0 h 756285"/>
              <a:gd name="connsiteX2" fmla="*/ 765809 w 765809"/>
              <a:gd name="connsiteY2" fmla="*/ 304114 h 756285"/>
              <a:gd name="connsiteX3" fmla="*/ 765809 w 765809"/>
              <a:gd name="connsiteY3" fmla="*/ 756285 h 756285"/>
              <a:gd name="connsiteX4" fmla="*/ 0 w 765809"/>
              <a:gd name="connsiteY4" fmla="*/ 756285 h 756285"/>
              <a:gd name="connsiteX5" fmla="*/ 0 w 765809"/>
              <a:gd name="connsiteY5" fmla="*/ 302209 h 756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5809" h="756285">
                <a:moveTo>
                  <a:pt x="0" y="302209"/>
                </a:moveTo>
                <a:lnTo>
                  <a:pt x="382905" y="0"/>
                </a:lnTo>
                <a:lnTo>
                  <a:pt x="765809" y="304114"/>
                </a:lnTo>
                <a:lnTo>
                  <a:pt x="765809" y="756285"/>
                </a:lnTo>
                <a:lnTo>
                  <a:pt x="0" y="756285"/>
                </a:lnTo>
                <a:lnTo>
                  <a:pt x="0" y="30220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Circle: Hollow 14">
            <a:extLst>
              <a:ext uri="{FF2B5EF4-FFF2-40B4-BE49-F238E27FC236}">
                <a16:creationId xmlns:a16="http://schemas.microsoft.com/office/drawing/2014/main" id="{53C886FD-5A50-8E81-69D7-EC2133B11951}"/>
              </a:ext>
            </a:extLst>
          </p:cNvPr>
          <p:cNvSpPr/>
          <p:nvPr/>
        </p:nvSpPr>
        <p:spPr>
          <a:xfrm>
            <a:off x="1297368" y="4888052"/>
            <a:ext cx="1386958" cy="1407973"/>
          </a:xfrm>
          <a:prstGeom prst="donut">
            <a:avLst>
              <a:gd name="adj" fmla="val 3155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4216193970"/>
      </p:ext>
    </p:extLst>
  </p:cSld>
  <p:clrMapOvr>
    <a:masterClrMapping/>
  </p:clrMapOvr>
  <p:extLst>
    <p:ext uri="{DCECCB84-F9BA-43D5-87BE-67443E8EF086}">
      <p15:sldGuideLst xmlns:p15="http://schemas.microsoft.com/office/powerpoint/2012/main">
        <p15:guide id="1" orient="horz" pos="2160">
          <p15:clr>
            <a:srgbClr val="FBAE40"/>
          </p15:clr>
        </p15:guide>
        <p15:guide id="2" pos="124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Date Placeholder 4"/>
          <p:cNvSpPr>
            <a:spLocks noGrp="1"/>
          </p:cNvSpPr>
          <p:nvPr>
            <p:ph type="dt" sz="half" idx="10"/>
          </p:nvPr>
        </p:nvSpPr>
        <p:spPr/>
        <p:txBody>
          <a:bodyPr/>
          <a:lstStyle/>
          <a:p>
            <a:fld id="{392968C4-85A6-4ACF-B494-1B7A9BAECDDE}" type="datetimeFigureOut">
              <a:rPr lang="en-US" smtClean="0"/>
              <a:t>2/1/2024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CE43FE-48CD-4C75-819B-ACEE1402678B}" type="slidenum">
              <a:rPr lang="en-US" smtClean="0"/>
              <a:t>‹#›</a:t>
            </a:fld>
            <a:endParaRPr lang="en-US"/>
          </a:p>
        </p:txBody>
      </p:sp>
      <p:sp>
        <p:nvSpPr>
          <p:cNvPr id="11" name="Picture Placeholder 10">
            <a:extLst>
              <a:ext uri="{FF2B5EF4-FFF2-40B4-BE49-F238E27FC236}">
                <a16:creationId xmlns:a16="http://schemas.microsoft.com/office/drawing/2014/main" id="{14D53B99-9B52-57CE-895A-E68029C93601}"/>
              </a:ext>
            </a:extLst>
          </p:cNvPr>
          <p:cNvSpPr>
            <a:spLocks noGrp="1"/>
          </p:cNvSpPr>
          <p:nvPr>
            <p:ph type="pic" sz="quarter" idx="13"/>
          </p:nvPr>
        </p:nvSpPr>
        <p:spPr>
          <a:xfrm>
            <a:off x="315913" y="341313"/>
            <a:ext cx="11579225" cy="4216400"/>
          </a:xfrm>
        </p:spPr>
        <p:txBody>
          <a:bodyPr/>
          <a:lstStyle/>
          <a:p>
            <a:r>
              <a:rPr lang="en-US"/>
              <a:t>Click icon to add picture</a:t>
            </a:r>
          </a:p>
        </p:txBody>
      </p:sp>
      <p:grpSp>
        <p:nvGrpSpPr>
          <p:cNvPr id="18" name="Group 17">
            <a:extLst>
              <a:ext uri="{FF2B5EF4-FFF2-40B4-BE49-F238E27FC236}">
                <a16:creationId xmlns:a16="http://schemas.microsoft.com/office/drawing/2014/main" id="{954DD2F3-BFA1-8039-C5F5-3B98A0F60F90}"/>
              </a:ext>
            </a:extLst>
          </p:cNvPr>
          <p:cNvGrpSpPr/>
          <p:nvPr/>
        </p:nvGrpSpPr>
        <p:grpSpPr>
          <a:xfrm>
            <a:off x="2614319" y="5123392"/>
            <a:ext cx="1551700" cy="1512799"/>
            <a:chOff x="0" y="0"/>
            <a:chExt cx="683895" cy="666750"/>
          </a:xfrm>
          <a:solidFill>
            <a:schemeClr val="bg1"/>
          </a:solidFill>
        </p:grpSpPr>
        <p:sp>
          <p:nvSpPr>
            <p:cNvPr id="21" name="Rectangle 20">
              <a:extLst>
                <a:ext uri="{FF2B5EF4-FFF2-40B4-BE49-F238E27FC236}">
                  <a16:creationId xmlns:a16="http://schemas.microsoft.com/office/drawing/2014/main" id="{2D22D075-562B-93C6-D78F-F43698E7BB1E}"/>
                </a:ext>
              </a:extLst>
            </p:cNvPr>
            <p:cNvSpPr/>
            <p:nvPr/>
          </p:nvSpPr>
          <p:spPr>
            <a:xfrm>
              <a:off x="0" y="419100"/>
              <a:ext cx="683895"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ectangle 21">
              <a:extLst>
                <a:ext uri="{FF2B5EF4-FFF2-40B4-BE49-F238E27FC236}">
                  <a16:creationId xmlns:a16="http://schemas.microsoft.com/office/drawing/2014/main" id="{6C1F627B-6FE4-0769-035D-EEE5204B9F91}"/>
                </a:ext>
              </a:extLst>
            </p:cNvPr>
            <p:cNvSpPr/>
            <p:nvPr/>
          </p:nvSpPr>
          <p:spPr>
            <a:xfrm>
              <a:off x="0" y="0"/>
              <a:ext cx="683895"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9" name="Pentagon 20">
            <a:extLst>
              <a:ext uri="{FF2B5EF4-FFF2-40B4-BE49-F238E27FC236}">
                <a16:creationId xmlns:a16="http://schemas.microsoft.com/office/drawing/2014/main" id="{D7D829D1-7CEE-E604-F855-91009AF3911C}"/>
              </a:ext>
            </a:extLst>
          </p:cNvPr>
          <p:cNvSpPr/>
          <p:nvPr/>
        </p:nvSpPr>
        <p:spPr>
          <a:xfrm>
            <a:off x="5227597" y="5045660"/>
            <a:ext cx="1736117" cy="1715946"/>
          </a:xfrm>
          <a:custGeom>
            <a:avLst/>
            <a:gdLst>
              <a:gd name="connsiteX0" fmla="*/ 1 w 765810"/>
              <a:gd name="connsiteY0" fmla="*/ 288874 h 756285"/>
              <a:gd name="connsiteX1" fmla="*/ 382905 w 765810"/>
              <a:gd name="connsiteY1" fmla="*/ 0 h 756285"/>
              <a:gd name="connsiteX2" fmla="*/ 765809 w 765810"/>
              <a:gd name="connsiteY2" fmla="*/ 288874 h 756285"/>
              <a:gd name="connsiteX3" fmla="*/ 619553 w 765810"/>
              <a:gd name="connsiteY3" fmla="*/ 756283 h 756285"/>
              <a:gd name="connsiteX4" fmla="*/ 146257 w 765810"/>
              <a:gd name="connsiteY4" fmla="*/ 756283 h 756285"/>
              <a:gd name="connsiteX5" fmla="*/ 1 w 765810"/>
              <a:gd name="connsiteY5" fmla="*/ 288874 h 756285"/>
              <a:gd name="connsiteX0" fmla="*/ 1 w 765809"/>
              <a:gd name="connsiteY0" fmla="*/ 288874 h 756285"/>
              <a:gd name="connsiteX1" fmla="*/ 382905 w 765809"/>
              <a:gd name="connsiteY1" fmla="*/ 0 h 756285"/>
              <a:gd name="connsiteX2" fmla="*/ 765809 w 765809"/>
              <a:gd name="connsiteY2" fmla="*/ 288874 h 756285"/>
              <a:gd name="connsiteX3" fmla="*/ 619553 w 765809"/>
              <a:gd name="connsiteY3" fmla="*/ 756283 h 756285"/>
              <a:gd name="connsiteX4" fmla="*/ 0 w 765809"/>
              <a:gd name="connsiteY4" fmla="*/ 756285 h 756285"/>
              <a:gd name="connsiteX5" fmla="*/ 1 w 765809"/>
              <a:gd name="connsiteY5" fmla="*/ 288874 h 756285"/>
              <a:gd name="connsiteX0" fmla="*/ 1 w 765809"/>
              <a:gd name="connsiteY0" fmla="*/ 288874 h 756285"/>
              <a:gd name="connsiteX1" fmla="*/ 382905 w 765809"/>
              <a:gd name="connsiteY1" fmla="*/ 0 h 756285"/>
              <a:gd name="connsiteX2" fmla="*/ 765809 w 765809"/>
              <a:gd name="connsiteY2" fmla="*/ 288874 h 756285"/>
              <a:gd name="connsiteX3" fmla="*/ 765809 w 765809"/>
              <a:gd name="connsiteY3" fmla="*/ 756285 h 756285"/>
              <a:gd name="connsiteX4" fmla="*/ 0 w 765809"/>
              <a:gd name="connsiteY4" fmla="*/ 756285 h 756285"/>
              <a:gd name="connsiteX5" fmla="*/ 1 w 765809"/>
              <a:gd name="connsiteY5" fmla="*/ 288874 h 756285"/>
              <a:gd name="connsiteX0" fmla="*/ 0 w 765809"/>
              <a:gd name="connsiteY0" fmla="*/ 302209 h 756285"/>
              <a:gd name="connsiteX1" fmla="*/ 382905 w 765809"/>
              <a:gd name="connsiteY1" fmla="*/ 0 h 756285"/>
              <a:gd name="connsiteX2" fmla="*/ 765809 w 765809"/>
              <a:gd name="connsiteY2" fmla="*/ 288874 h 756285"/>
              <a:gd name="connsiteX3" fmla="*/ 765809 w 765809"/>
              <a:gd name="connsiteY3" fmla="*/ 756285 h 756285"/>
              <a:gd name="connsiteX4" fmla="*/ 0 w 765809"/>
              <a:gd name="connsiteY4" fmla="*/ 756285 h 756285"/>
              <a:gd name="connsiteX5" fmla="*/ 0 w 765809"/>
              <a:gd name="connsiteY5" fmla="*/ 302209 h 756285"/>
              <a:gd name="connsiteX0" fmla="*/ 0 w 765809"/>
              <a:gd name="connsiteY0" fmla="*/ 302209 h 756285"/>
              <a:gd name="connsiteX1" fmla="*/ 382905 w 765809"/>
              <a:gd name="connsiteY1" fmla="*/ 0 h 756285"/>
              <a:gd name="connsiteX2" fmla="*/ 765809 w 765809"/>
              <a:gd name="connsiteY2" fmla="*/ 304114 h 756285"/>
              <a:gd name="connsiteX3" fmla="*/ 765809 w 765809"/>
              <a:gd name="connsiteY3" fmla="*/ 756285 h 756285"/>
              <a:gd name="connsiteX4" fmla="*/ 0 w 765809"/>
              <a:gd name="connsiteY4" fmla="*/ 756285 h 756285"/>
              <a:gd name="connsiteX5" fmla="*/ 0 w 765809"/>
              <a:gd name="connsiteY5" fmla="*/ 302209 h 756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5809" h="756285">
                <a:moveTo>
                  <a:pt x="0" y="302209"/>
                </a:moveTo>
                <a:lnTo>
                  <a:pt x="382905" y="0"/>
                </a:lnTo>
                <a:lnTo>
                  <a:pt x="765809" y="304114"/>
                </a:lnTo>
                <a:lnTo>
                  <a:pt x="765809" y="756285"/>
                </a:lnTo>
                <a:lnTo>
                  <a:pt x="0" y="756285"/>
                </a:lnTo>
                <a:lnTo>
                  <a:pt x="0" y="30220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Circle: Hollow 19">
            <a:extLst>
              <a:ext uri="{FF2B5EF4-FFF2-40B4-BE49-F238E27FC236}">
                <a16:creationId xmlns:a16="http://schemas.microsoft.com/office/drawing/2014/main" id="{8B7A93DB-1507-36C1-D84C-A20F9D7B15A3}"/>
              </a:ext>
            </a:extLst>
          </p:cNvPr>
          <p:cNvSpPr/>
          <p:nvPr/>
        </p:nvSpPr>
        <p:spPr>
          <a:xfrm>
            <a:off x="7996047" y="5051846"/>
            <a:ext cx="1711625" cy="1737559"/>
          </a:xfrm>
          <a:prstGeom prst="donut">
            <a:avLst>
              <a:gd name="adj" fmla="val 3155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37168660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2_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Date Placeholder 4"/>
          <p:cNvSpPr>
            <a:spLocks noGrp="1"/>
          </p:cNvSpPr>
          <p:nvPr>
            <p:ph type="dt" sz="half" idx="10"/>
          </p:nvPr>
        </p:nvSpPr>
        <p:spPr/>
        <p:txBody>
          <a:bodyPr/>
          <a:lstStyle/>
          <a:p>
            <a:fld id="{392968C4-85A6-4ACF-B494-1B7A9BAECDDE}" type="datetimeFigureOut">
              <a:rPr lang="en-US" smtClean="0"/>
              <a:t>2/1/2024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CE43FE-48CD-4C75-819B-ACEE1402678B}" type="slidenum">
              <a:rPr lang="en-US" smtClean="0"/>
              <a:t>‹#›</a:t>
            </a:fld>
            <a:endParaRPr lang="en-US"/>
          </a:p>
        </p:txBody>
      </p:sp>
      <p:sp>
        <p:nvSpPr>
          <p:cNvPr id="11" name="Picture Placeholder 10">
            <a:extLst>
              <a:ext uri="{FF2B5EF4-FFF2-40B4-BE49-F238E27FC236}">
                <a16:creationId xmlns:a16="http://schemas.microsoft.com/office/drawing/2014/main" id="{14D53B99-9B52-57CE-895A-E68029C93601}"/>
              </a:ext>
            </a:extLst>
          </p:cNvPr>
          <p:cNvSpPr>
            <a:spLocks noGrp="1"/>
          </p:cNvSpPr>
          <p:nvPr>
            <p:ph type="pic" sz="quarter" idx="13"/>
          </p:nvPr>
        </p:nvSpPr>
        <p:spPr>
          <a:xfrm>
            <a:off x="315913" y="341313"/>
            <a:ext cx="11579225" cy="4216400"/>
          </a:xfrm>
        </p:spPr>
        <p:txBody>
          <a:bodyPr/>
          <a:lstStyle/>
          <a:p>
            <a:r>
              <a:rPr lang="en-US"/>
              <a:t>Click icon to add picture</a:t>
            </a:r>
          </a:p>
        </p:txBody>
      </p:sp>
      <p:grpSp>
        <p:nvGrpSpPr>
          <p:cNvPr id="18" name="Group 17">
            <a:extLst>
              <a:ext uri="{FF2B5EF4-FFF2-40B4-BE49-F238E27FC236}">
                <a16:creationId xmlns:a16="http://schemas.microsoft.com/office/drawing/2014/main" id="{954DD2F3-BFA1-8039-C5F5-3B98A0F60F90}"/>
              </a:ext>
            </a:extLst>
          </p:cNvPr>
          <p:cNvGrpSpPr/>
          <p:nvPr/>
        </p:nvGrpSpPr>
        <p:grpSpPr>
          <a:xfrm>
            <a:off x="2614319" y="5123392"/>
            <a:ext cx="1551700" cy="1512799"/>
            <a:chOff x="0" y="0"/>
            <a:chExt cx="683895" cy="666750"/>
          </a:xfrm>
          <a:solidFill>
            <a:schemeClr val="bg2"/>
          </a:solidFill>
        </p:grpSpPr>
        <p:sp>
          <p:nvSpPr>
            <p:cNvPr id="21" name="Rectangle 20">
              <a:extLst>
                <a:ext uri="{FF2B5EF4-FFF2-40B4-BE49-F238E27FC236}">
                  <a16:creationId xmlns:a16="http://schemas.microsoft.com/office/drawing/2014/main" id="{2D22D075-562B-93C6-D78F-F43698E7BB1E}"/>
                </a:ext>
              </a:extLst>
            </p:cNvPr>
            <p:cNvSpPr/>
            <p:nvPr/>
          </p:nvSpPr>
          <p:spPr>
            <a:xfrm>
              <a:off x="0" y="419100"/>
              <a:ext cx="683895"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ectangle 21">
              <a:extLst>
                <a:ext uri="{FF2B5EF4-FFF2-40B4-BE49-F238E27FC236}">
                  <a16:creationId xmlns:a16="http://schemas.microsoft.com/office/drawing/2014/main" id="{6C1F627B-6FE4-0769-035D-EEE5204B9F91}"/>
                </a:ext>
              </a:extLst>
            </p:cNvPr>
            <p:cNvSpPr/>
            <p:nvPr/>
          </p:nvSpPr>
          <p:spPr>
            <a:xfrm>
              <a:off x="0" y="0"/>
              <a:ext cx="683895"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9" name="Pentagon 20">
            <a:extLst>
              <a:ext uri="{FF2B5EF4-FFF2-40B4-BE49-F238E27FC236}">
                <a16:creationId xmlns:a16="http://schemas.microsoft.com/office/drawing/2014/main" id="{D7D829D1-7CEE-E604-F855-91009AF3911C}"/>
              </a:ext>
            </a:extLst>
          </p:cNvPr>
          <p:cNvSpPr/>
          <p:nvPr/>
        </p:nvSpPr>
        <p:spPr>
          <a:xfrm>
            <a:off x="5227597" y="5045660"/>
            <a:ext cx="1736117" cy="1715946"/>
          </a:xfrm>
          <a:custGeom>
            <a:avLst/>
            <a:gdLst>
              <a:gd name="connsiteX0" fmla="*/ 1 w 765810"/>
              <a:gd name="connsiteY0" fmla="*/ 288874 h 756285"/>
              <a:gd name="connsiteX1" fmla="*/ 382905 w 765810"/>
              <a:gd name="connsiteY1" fmla="*/ 0 h 756285"/>
              <a:gd name="connsiteX2" fmla="*/ 765809 w 765810"/>
              <a:gd name="connsiteY2" fmla="*/ 288874 h 756285"/>
              <a:gd name="connsiteX3" fmla="*/ 619553 w 765810"/>
              <a:gd name="connsiteY3" fmla="*/ 756283 h 756285"/>
              <a:gd name="connsiteX4" fmla="*/ 146257 w 765810"/>
              <a:gd name="connsiteY4" fmla="*/ 756283 h 756285"/>
              <a:gd name="connsiteX5" fmla="*/ 1 w 765810"/>
              <a:gd name="connsiteY5" fmla="*/ 288874 h 756285"/>
              <a:gd name="connsiteX0" fmla="*/ 1 w 765809"/>
              <a:gd name="connsiteY0" fmla="*/ 288874 h 756285"/>
              <a:gd name="connsiteX1" fmla="*/ 382905 w 765809"/>
              <a:gd name="connsiteY1" fmla="*/ 0 h 756285"/>
              <a:gd name="connsiteX2" fmla="*/ 765809 w 765809"/>
              <a:gd name="connsiteY2" fmla="*/ 288874 h 756285"/>
              <a:gd name="connsiteX3" fmla="*/ 619553 w 765809"/>
              <a:gd name="connsiteY3" fmla="*/ 756283 h 756285"/>
              <a:gd name="connsiteX4" fmla="*/ 0 w 765809"/>
              <a:gd name="connsiteY4" fmla="*/ 756285 h 756285"/>
              <a:gd name="connsiteX5" fmla="*/ 1 w 765809"/>
              <a:gd name="connsiteY5" fmla="*/ 288874 h 756285"/>
              <a:gd name="connsiteX0" fmla="*/ 1 w 765809"/>
              <a:gd name="connsiteY0" fmla="*/ 288874 h 756285"/>
              <a:gd name="connsiteX1" fmla="*/ 382905 w 765809"/>
              <a:gd name="connsiteY1" fmla="*/ 0 h 756285"/>
              <a:gd name="connsiteX2" fmla="*/ 765809 w 765809"/>
              <a:gd name="connsiteY2" fmla="*/ 288874 h 756285"/>
              <a:gd name="connsiteX3" fmla="*/ 765809 w 765809"/>
              <a:gd name="connsiteY3" fmla="*/ 756285 h 756285"/>
              <a:gd name="connsiteX4" fmla="*/ 0 w 765809"/>
              <a:gd name="connsiteY4" fmla="*/ 756285 h 756285"/>
              <a:gd name="connsiteX5" fmla="*/ 1 w 765809"/>
              <a:gd name="connsiteY5" fmla="*/ 288874 h 756285"/>
              <a:gd name="connsiteX0" fmla="*/ 0 w 765809"/>
              <a:gd name="connsiteY0" fmla="*/ 302209 h 756285"/>
              <a:gd name="connsiteX1" fmla="*/ 382905 w 765809"/>
              <a:gd name="connsiteY1" fmla="*/ 0 h 756285"/>
              <a:gd name="connsiteX2" fmla="*/ 765809 w 765809"/>
              <a:gd name="connsiteY2" fmla="*/ 288874 h 756285"/>
              <a:gd name="connsiteX3" fmla="*/ 765809 w 765809"/>
              <a:gd name="connsiteY3" fmla="*/ 756285 h 756285"/>
              <a:gd name="connsiteX4" fmla="*/ 0 w 765809"/>
              <a:gd name="connsiteY4" fmla="*/ 756285 h 756285"/>
              <a:gd name="connsiteX5" fmla="*/ 0 w 765809"/>
              <a:gd name="connsiteY5" fmla="*/ 302209 h 756285"/>
              <a:gd name="connsiteX0" fmla="*/ 0 w 765809"/>
              <a:gd name="connsiteY0" fmla="*/ 302209 h 756285"/>
              <a:gd name="connsiteX1" fmla="*/ 382905 w 765809"/>
              <a:gd name="connsiteY1" fmla="*/ 0 h 756285"/>
              <a:gd name="connsiteX2" fmla="*/ 765809 w 765809"/>
              <a:gd name="connsiteY2" fmla="*/ 304114 h 756285"/>
              <a:gd name="connsiteX3" fmla="*/ 765809 w 765809"/>
              <a:gd name="connsiteY3" fmla="*/ 756285 h 756285"/>
              <a:gd name="connsiteX4" fmla="*/ 0 w 765809"/>
              <a:gd name="connsiteY4" fmla="*/ 756285 h 756285"/>
              <a:gd name="connsiteX5" fmla="*/ 0 w 765809"/>
              <a:gd name="connsiteY5" fmla="*/ 302209 h 756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5809" h="756285">
                <a:moveTo>
                  <a:pt x="0" y="302209"/>
                </a:moveTo>
                <a:lnTo>
                  <a:pt x="382905" y="0"/>
                </a:lnTo>
                <a:lnTo>
                  <a:pt x="765809" y="304114"/>
                </a:lnTo>
                <a:lnTo>
                  <a:pt x="765809" y="756285"/>
                </a:lnTo>
                <a:lnTo>
                  <a:pt x="0" y="756285"/>
                </a:lnTo>
                <a:lnTo>
                  <a:pt x="0" y="302209"/>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Circle: Hollow 19">
            <a:extLst>
              <a:ext uri="{FF2B5EF4-FFF2-40B4-BE49-F238E27FC236}">
                <a16:creationId xmlns:a16="http://schemas.microsoft.com/office/drawing/2014/main" id="{8B7A93DB-1507-36C1-D84C-A20F9D7B15A3}"/>
              </a:ext>
            </a:extLst>
          </p:cNvPr>
          <p:cNvSpPr/>
          <p:nvPr/>
        </p:nvSpPr>
        <p:spPr>
          <a:xfrm>
            <a:off x="7996047" y="5051846"/>
            <a:ext cx="1711625" cy="1737559"/>
          </a:xfrm>
          <a:prstGeom prst="donut">
            <a:avLst>
              <a:gd name="adj" fmla="val 31559"/>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64908749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1_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Date Placeholder 4"/>
          <p:cNvSpPr>
            <a:spLocks noGrp="1"/>
          </p:cNvSpPr>
          <p:nvPr>
            <p:ph type="dt" sz="half" idx="10"/>
          </p:nvPr>
        </p:nvSpPr>
        <p:spPr/>
        <p:txBody>
          <a:bodyPr/>
          <a:lstStyle/>
          <a:p>
            <a:fld id="{392968C4-85A6-4ACF-B494-1B7A9BAECDDE}" type="datetimeFigureOut">
              <a:rPr lang="en-US" smtClean="0"/>
              <a:t>2/1/2024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CE43FE-48CD-4C75-819B-ACEE1402678B}" type="slidenum">
              <a:rPr lang="en-US" smtClean="0"/>
              <a:t>‹#›</a:t>
            </a:fld>
            <a:endParaRPr lang="en-US"/>
          </a:p>
        </p:txBody>
      </p:sp>
      <p:sp>
        <p:nvSpPr>
          <p:cNvPr id="11" name="Picture Placeholder 10">
            <a:extLst>
              <a:ext uri="{FF2B5EF4-FFF2-40B4-BE49-F238E27FC236}">
                <a16:creationId xmlns:a16="http://schemas.microsoft.com/office/drawing/2014/main" id="{14D53B99-9B52-57CE-895A-E68029C93601}"/>
              </a:ext>
            </a:extLst>
          </p:cNvPr>
          <p:cNvSpPr>
            <a:spLocks noGrp="1"/>
          </p:cNvSpPr>
          <p:nvPr>
            <p:ph type="pic" sz="quarter" idx="13"/>
          </p:nvPr>
        </p:nvSpPr>
        <p:spPr>
          <a:xfrm>
            <a:off x="315913" y="341313"/>
            <a:ext cx="11579225" cy="4216400"/>
          </a:xfrm>
        </p:spPr>
        <p:txBody>
          <a:bodyPr/>
          <a:lstStyle/>
          <a:p>
            <a:r>
              <a:rPr lang="en-US"/>
              <a:t>Click icon to add picture</a:t>
            </a:r>
          </a:p>
        </p:txBody>
      </p:sp>
      <p:grpSp>
        <p:nvGrpSpPr>
          <p:cNvPr id="18" name="Group 17">
            <a:extLst>
              <a:ext uri="{FF2B5EF4-FFF2-40B4-BE49-F238E27FC236}">
                <a16:creationId xmlns:a16="http://schemas.microsoft.com/office/drawing/2014/main" id="{954DD2F3-BFA1-8039-C5F5-3B98A0F60F90}"/>
              </a:ext>
            </a:extLst>
          </p:cNvPr>
          <p:cNvGrpSpPr/>
          <p:nvPr/>
        </p:nvGrpSpPr>
        <p:grpSpPr>
          <a:xfrm>
            <a:off x="2614319" y="5123392"/>
            <a:ext cx="1551700" cy="1512799"/>
            <a:chOff x="0" y="0"/>
            <a:chExt cx="683895" cy="666750"/>
          </a:xfrm>
          <a:solidFill>
            <a:schemeClr val="bg1"/>
          </a:solidFill>
        </p:grpSpPr>
        <p:sp>
          <p:nvSpPr>
            <p:cNvPr id="21" name="Rectangle 20">
              <a:extLst>
                <a:ext uri="{FF2B5EF4-FFF2-40B4-BE49-F238E27FC236}">
                  <a16:creationId xmlns:a16="http://schemas.microsoft.com/office/drawing/2014/main" id="{2D22D075-562B-93C6-D78F-F43698E7BB1E}"/>
                </a:ext>
              </a:extLst>
            </p:cNvPr>
            <p:cNvSpPr/>
            <p:nvPr/>
          </p:nvSpPr>
          <p:spPr>
            <a:xfrm>
              <a:off x="0" y="419100"/>
              <a:ext cx="683895"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ectangle 21">
              <a:extLst>
                <a:ext uri="{FF2B5EF4-FFF2-40B4-BE49-F238E27FC236}">
                  <a16:creationId xmlns:a16="http://schemas.microsoft.com/office/drawing/2014/main" id="{6C1F627B-6FE4-0769-035D-EEE5204B9F91}"/>
                </a:ext>
              </a:extLst>
            </p:cNvPr>
            <p:cNvSpPr/>
            <p:nvPr/>
          </p:nvSpPr>
          <p:spPr>
            <a:xfrm>
              <a:off x="0" y="0"/>
              <a:ext cx="683895"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9" name="Pentagon 20">
            <a:extLst>
              <a:ext uri="{FF2B5EF4-FFF2-40B4-BE49-F238E27FC236}">
                <a16:creationId xmlns:a16="http://schemas.microsoft.com/office/drawing/2014/main" id="{D7D829D1-7CEE-E604-F855-91009AF3911C}"/>
              </a:ext>
            </a:extLst>
          </p:cNvPr>
          <p:cNvSpPr/>
          <p:nvPr/>
        </p:nvSpPr>
        <p:spPr>
          <a:xfrm>
            <a:off x="5227597" y="5045660"/>
            <a:ext cx="1736117" cy="1715946"/>
          </a:xfrm>
          <a:custGeom>
            <a:avLst/>
            <a:gdLst>
              <a:gd name="connsiteX0" fmla="*/ 1 w 765810"/>
              <a:gd name="connsiteY0" fmla="*/ 288874 h 756285"/>
              <a:gd name="connsiteX1" fmla="*/ 382905 w 765810"/>
              <a:gd name="connsiteY1" fmla="*/ 0 h 756285"/>
              <a:gd name="connsiteX2" fmla="*/ 765809 w 765810"/>
              <a:gd name="connsiteY2" fmla="*/ 288874 h 756285"/>
              <a:gd name="connsiteX3" fmla="*/ 619553 w 765810"/>
              <a:gd name="connsiteY3" fmla="*/ 756283 h 756285"/>
              <a:gd name="connsiteX4" fmla="*/ 146257 w 765810"/>
              <a:gd name="connsiteY4" fmla="*/ 756283 h 756285"/>
              <a:gd name="connsiteX5" fmla="*/ 1 w 765810"/>
              <a:gd name="connsiteY5" fmla="*/ 288874 h 756285"/>
              <a:gd name="connsiteX0" fmla="*/ 1 w 765809"/>
              <a:gd name="connsiteY0" fmla="*/ 288874 h 756285"/>
              <a:gd name="connsiteX1" fmla="*/ 382905 w 765809"/>
              <a:gd name="connsiteY1" fmla="*/ 0 h 756285"/>
              <a:gd name="connsiteX2" fmla="*/ 765809 w 765809"/>
              <a:gd name="connsiteY2" fmla="*/ 288874 h 756285"/>
              <a:gd name="connsiteX3" fmla="*/ 619553 w 765809"/>
              <a:gd name="connsiteY3" fmla="*/ 756283 h 756285"/>
              <a:gd name="connsiteX4" fmla="*/ 0 w 765809"/>
              <a:gd name="connsiteY4" fmla="*/ 756285 h 756285"/>
              <a:gd name="connsiteX5" fmla="*/ 1 w 765809"/>
              <a:gd name="connsiteY5" fmla="*/ 288874 h 756285"/>
              <a:gd name="connsiteX0" fmla="*/ 1 w 765809"/>
              <a:gd name="connsiteY0" fmla="*/ 288874 h 756285"/>
              <a:gd name="connsiteX1" fmla="*/ 382905 w 765809"/>
              <a:gd name="connsiteY1" fmla="*/ 0 h 756285"/>
              <a:gd name="connsiteX2" fmla="*/ 765809 w 765809"/>
              <a:gd name="connsiteY2" fmla="*/ 288874 h 756285"/>
              <a:gd name="connsiteX3" fmla="*/ 765809 w 765809"/>
              <a:gd name="connsiteY3" fmla="*/ 756285 h 756285"/>
              <a:gd name="connsiteX4" fmla="*/ 0 w 765809"/>
              <a:gd name="connsiteY4" fmla="*/ 756285 h 756285"/>
              <a:gd name="connsiteX5" fmla="*/ 1 w 765809"/>
              <a:gd name="connsiteY5" fmla="*/ 288874 h 756285"/>
              <a:gd name="connsiteX0" fmla="*/ 0 w 765809"/>
              <a:gd name="connsiteY0" fmla="*/ 302209 h 756285"/>
              <a:gd name="connsiteX1" fmla="*/ 382905 w 765809"/>
              <a:gd name="connsiteY1" fmla="*/ 0 h 756285"/>
              <a:gd name="connsiteX2" fmla="*/ 765809 w 765809"/>
              <a:gd name="connsiteY2" fmla="*/ 288874 h 756285"/>
              <a:gd name="connsiteX3" fmla="*/ 765809 w 765809"/>
              <a:gd name="connsiteY3" fmla="*/ 756285 h 756285"/>
              <a:gd name="connsiteX4" fmla="*/ 0 w 765809"/>
              <a:gd name="connsiteY4" fmla="*/ 756285 h 756285"/>
              <a:gd name="connsiteX5" fmla="*/ 0 w 765809"/>
              <a:gd name="connsiteY5" fmla="*/ 302209 h 756285"/>
              <a:gd name="connsiteX0" fmla="*/ 0 w 765809"/>
              <a:gd name="connsiteY0" fmla="*/ 302209 h 756285"/>
              <a:gd name="connsiteX1" fmla="*/ 382905 w 765809"/>
              <a:gd name="connsiteY1" fmla="*/ 0 h 756285"/>
              <a:gd name="connsiteX2" fmla="*/ 765809 w 765809"/>
              <a:gd name="connsiteY2" fmla="*/ 304114 h 756285"/>
              <a:gd name="connsiteX3" fmla="*/ 765809 w 765809"/>
              <a:gd name="connsiteY3" fmla="*/ 756285 h 756285"/>
              <a:gd name="connsiteX4" fmla="*/ 0 w 765809"/>
              <a:gd name="connsiteY4" fmla="*/ 756285 h 756285"/>
              <a:gd name="connsiteX5" fmla="*/ 0 w 765809"/>
              <a:gd name="connsiteY5" fmla="*/ 302209 h 756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5809" h="756285">
                <a:moveTo>
                  <a:pt x="0" y="302209"/>
                </a:moveTo>
                <a:lnTo>
                  <a:pt x="382905" y="0"/>
                </a:lnTo>
                <a:lnTo>
                  <a:pt x="765809" y="304114"/>
                </a:lnTo>
                <a:lnTo>
                  <a:pt x="765809" y="756285"/>
                </a:lnTo>
                <a:lnTo>
                  <a:pt x="0" y="756285"/>
                </a:lnTo>
                <a:lnTo>
                  <a:pt x="0" y="30220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Circle: Hollow 19">
            <a:extLst>
              <a:ext uri="{FF2B5EF4-FFF2-40B4-BE49-F238E27FC236}">
                <a16:creationId xmlns:a16="http://schemas.microsoft.com/office/drawing/2014/main" id="{8B7A93DB-1507-36C1-D84C-A20F9D7B15A3}"/>
              </a:ext>
            </a:extLst>
          </p:cNvPr>
          <p:cNvSpPr/>
          <p:nvPr/>
        </p:nvSpPr>
        <p:spPr>
          <a:xfrm>
            <a:off x="7996047" y="5051846"/>
            <a:ext cx="1711625" cy="1737559"/>
          </a:xfrm>
          <a:prstGeom prst="donut">
            <a:avLst>
              <a:gd name="adj" fmla="val 3155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231936532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2968C4-85A6-4ACF-B494-1B7A9BAECDDE}" type="datetimeFigureOut">
              <a:rPr lang="en-US" smtClean="0"/>
              <a:t>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E43FE-48CD-4C75-819B-ACEE1402678B}" type="slidenum">
              <a:rPr lang="en-US" smtClean="0"/>
              <a:t>‹#›</a:t>
            </a:fld>
            <a:endParaRPr lang="en-US"/>
          </a:p>
        </p:txBody>
      </p:sp>
    </p:spTree>
    <p:extLst>
      <p:ext uri="{BB962C8B-B14F-4D97-AF65-F5344CB8AC3E}">
        <p14:creationId xmlns:p14="http://schemas.microsoft.com/office/powerpoint/2010/main" val="223872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365D"/>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1">
                    <a:lumMod val="75000"/>
                    <a:lumOff val="25000"/>
                  </a:schemeClr>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2968C4-85A6-4ACF-B494-1B7A9BAECDDE}" type="datetimeFigureOut">
              <a:rPr lang="en-US" smtClean="0"/>
              <a:t>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E43FE-48CD-4C75-819B-ACEE1402678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descr="Logo, company name&#10;&#10;Description automatically generated">
            <a:extLst>
              <a:ext uri="{FF2B5EF4-FFF2-40B4-BE49-F238E27FC236}">
                <a16:creationId xmlns:a16="http://schemas.microsoft.com/office/drawing/2014/main" id="{3DD4B25E-373A-68FD-01BC-5EAFCFCAB3D2}"/>
              </a:ext>
            </a:extLst>
          </p:cNvPr>
          <p:cNvPicPr>
            <a:picLocks noChangeAspect="1"/>
          </p:cNvPicPr>
          <p:nvPr/>
        </p:nvPicPr>
        <p:blipFill rotWithShape="1">
          <a:blip r:embed="rId2">
            <a:extLst>
              <a:ext uri="{28A0092B-C50C-407E-A947-70E740481C1C}">
                <a14:useLocalDpi xmlns:a14="http://schemas.microsoft.com/office/drawing/2010/main" val="0"/>
              </a:ext>
            </a:extLst>
          </a:blip>
          <a:srcRect l="3172" t="14420" r="58889" b="48242"/>
          <a:stretch/>
        </p:blipFill>
        <p:spPr>
          <a:xfrm>
            <a:off x="9622638" y="275878"/>
            <a:ext cx="1474131" cy="1450757"/>
          </a:xfrm>
          <a:prstGeom prst="rect">
            <a:avLst/>
          </a:prstGeom>
        </p:spPr>
      </p:pic>
    </p:spTree>
    <p:extLst>
      <p:ext uri="{BB962C8B-B14F-4D97-AF65-F5344CB8AC3E}">
        <p14:creationId xmlns:p14="http://schemas.microsoft.com/office/powerpoint/2010/main" val="2031377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92968C4-85A6-4ACF-B494-1B7A9BAECDDE}" type="datetimeFigureOut">
              <a:rPr lang="en-US" smtClean="0"/>
              <a:t>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E43FE-48CD-4C75-819B-ACEE1402678B}" type="slidenum">
              <a:rPr lang="en-US" smtClean="0"/>
              <a:t>‹#›</a:t>
            </a:fld>
            <a:endParaRPr lang="en-US"/>
          </a:p>
        </p:txBody>
      </p:sp>
    </p:spTree>
    <p:extLst>
      <p:ext uri="{BB962C8B-B14F-4D97-AF65-F5344CB8AC3E}">
        <p14:creationId xmlns:p14="http://schemas.microsoft.com/office/powerpoint/2010/main" val="1554289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92968C4-85A6-4ACF-B494-1B7A9BAECDDE}" type="datetimeFigureOut">
              <a:rPr lang="en-US" smtClean="0"/>
              <a:t>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CE43FE-48CD-4C75-819B-ACEE1402678B}" type="slidenum">
              <a:rPr lang="en-US" smtClean="0"/>
              <a:t>‹#›</a:t>
            </a:fld>
            <a:endParaRPr lang="en-US"/>
          </a:p>
        </p:txBody>
      </p:sp>
    </p:spTree>
    <p:extLst>
      <p:ext uri="{BB962C8B-B14F-4D97-AF65-F5344CB8AC3E}">
        <p14:creationId xmlns:p14="http://schemas.microsoft.com/office/powerpoint/2010/main" val="3675243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92968C4-85A6-4ACF-B494-1B7A9BAECDDE}" type="datetimeFigureOut">
              <a:rPr lang="en-US" smtClean="0"/>
              <a:t>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CE43FE-48CD-4C75-819B-ACEE1402678B}" type="slidenum">
              <a:rPr lang="en-US" smtClean="0"/>
              <a:t>‹#›</a:t>
            </a:fld>
            <a:endParaRPr lang="en-US"/>
          </a:p>
        </p:txBody>
      </p:sp>
    </p:spTree>
    <p:extLst>
      <p:ext uri="{BB962C8B-B14F-4D97-AF65-F5344CB8AC3E}">
        <p14:creationId xmlns:p14="http://schemas.microsoft.com/office/powerpoint/2010/main" val="250622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92968C4-85A6-4ACF-B494-1B7A9BAECDDE}" type="datetimeFigureOut">
              <a:rPr lang="en-US" smtClean="0"/>
              <a:t>2/1/2024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6CE43FE-48CD-4C75-819B-ACEE1402678B}" type="slidenum">
              <a:rPr lang="en-US" smtClean="0"/>
              <a:t>‹#›</a:t>
            </a:fld>
            <a:endParaRPr lang="en-US"/>
          </a:p>
        </p:txBody>
      </p:sp>
      <p:pic>
        <p:nvPicPr>
          <p:cNvPr id="2" name="Picture 1" descr="Logo, company name&#10;&#10;Description automatically generated">
            <a:extLst>
              <a:ext uri="{FF2B5EF4-FFF2-40B4-BE49-F238E27FC236}">
                <a16:creationId xmlns:a16="http://schemas.microsoft.com/office/drawing/2014/main" id="{1164564F-358F-0B28-4DB7-3F6417B554B0}"/>
              </a:ext>
            </a:extLst>
          </p:cNvPr>
          <p:cNvPicPr>
            <a:picLocks noChangeAspect="1"/>
          </p:cNvPicPr>
          <p:nvPr/>
        </p:nvPicPr>
        <p:blipFill rotWithShape="1">
          <a:blip r:embed="rId2">
            <a:extLst>
              <a:ext uri="{28A0092B-C50C-407E-A947-70E740481C1C}">
                <a14:useLocalDpi xmlns:a14="http://schemas.microsoft.com/office/drawing/2010/main" val="0"/>
              </a:ext>
            </a:extLst>
          </a:blip>
          <a:srcRect l="3172" t="14420" r="58889" b="48242"/>
          <a:stretch/>
        </p:blipFill>
        <p:spPr>
          <a:xfrm>
            <a:off x="9622638" y="275878"/>
            <a:ext cx="1474131" cy="1450757"/>
          </a:xfrm>
          <a:prstGeom prst="rect">
            <a:avLst/>
          </a:prstGeom>
        </p:spPr>
      </p:pic>
    </p:spTree>
    <p:extLst>
      <p:ext uri="{BB962C8B-B14F-4D97-AF65-F5344CB8AC3E}">
        <p14:creationId xmlns:p14="http://schemas.microsoft.com/office/powerpoint/2010/main" val="1117855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92968C4-85A6-4ACF-B494-1B7A9BAECDDE}" type="datetimeFigureOut">
              <a:rPr lang="en-US" smtClean="0"/>
              <a:t>2/1/2024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6CE43FE-48CD-4C75-819B-ACEE1402678B}" type="slidenum">
              <a:rPr lang="en-US" smtClean="0"/>
              <a:t>‹#›</a:t>
            </a:fld>
            <a:endParaRPr lang="en-US"/>
          </a:p>
        </p:txBody>
      </p:sp>
      <p:pic>
        <p:nvPicPr>
          <p:cNvPr id="10" name="Picture 9" descr="Logo, company name&#10;&#10;Description automatically generated">
            <a:extLst>
              <a:ext uri="{FF2B5EF4-FFF2-40B4-BE49-F238E27FC236}">
                <a16:creationId xmlns:a16="http://schemas.microsoft.com/office/drawing/2014/main" id="{8060614D-1D68-733E-270A-814AD5E68FC2}"/>
              </a:ext>
            </a:extLst>
          </p:cNvPr>
          <p:cNvPicPr>
            <a:picLocks noChangeAspect="1"/>
          </p:cNvPicPr>
          <p:nvPr/>
        </p:nvPicPr>
        <p:blipFill rotWithShape="1">
          <a:blip r:embed="rId2">
            <a:extLst>
              <a:ext uri="{28A0092B-C50C-407E-A947-70E740481C1C}">
                <a14:useLocalDpi xmlns:a14="http://schemas.microsoft.com/office/drawing/2010/main" val="0"/>
              </a:ext>
            </a:extLst>
          </a:blip>
          <a:srcRect l="3172" t="14420" r="58889" b="48242"/>
          <a:stretch/>
        </p:blipFill>
        <p:spPr>
          <a:xfrm>
            <a:off x="9622638" y="275878"/>
            <a:ext cx="1474131" cy="1450757"/>
          </a:xfrm>
          <a:prstGeom prst="rect">
            <a:avLst/>
          </a:prstGeom>
        </p:spPr>
      </p:pic>
    </p:spTree>
    <p:extLst>
      <p:ext uri="{BB962C8B-B14F-4D97-AF65-F5344CB8AC3E}">
        <p14:creationId xmlns:p14="http://schemas.microsoft.com/office/powerpoint/2010/main" val="144046626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4_Content with Caption">
    <p:bg>
      <p:bgPr>
        <a:solidFill>
          <a:schemeClr val="accent1"/>
        </a:solidFill>
        <a:effectLst/>
      </p:bgPr>
    </p:bg>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solidFill>
                  <a:schemeClr val="tx2"/>
                </a:solidFill>
              </a:defRPr>
            </a:lvl1pPr>
          </a:lstStyle>
          <a:p>
            <a:fld id="{392968C4-85A6-4ACF-B494-1B7A9BAECDDE}" type="datetimeFigureOut">
              <a:rPr lang="en-US" smtClean="0"/>
              <a:pPr/>
              <a:t>2/1/2024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6CE43FE-48CD-4C75-819B-ACEE1402678B}" type="slidenum">
              <a:rPr lang="en-US" smtClean="0"/>
              <a:t>‹#›</a:t>
            </a:fld>
            <a:endParaRPr lang="en-US"/>
          </a:p>
        </p:txBody>
      </p:sp>
      <p:grpSp>
        <p:nvGrpSpPr>
          <p:cNvPr id="11" name="Group 10">
            <a:extLst>
              <a:ext uri="{FF2B5EF4-FFF2-40B4-BE49-F238E27FC236}">
                <a16:creationId xmlns:a16="http://schemas.microsoft.com/office/drawing/2014/main" id="{6092D4A5-9323-F506-CC2F-044AC7D838FC}"/>
              </a:ext>
            </a:extLst>
          </p:cNvPr>
          <p:cNvGrpSpPr/>
          <p:nvPr/>
        </p:nvGrpSpPr>
        <p:grpSpPr>
          <a:xfrm>
            <a:off x="3425205" y="2852245"/>
            <a:ext cx="1257368" cy="1225846"/>
            <a:chOff x="0" y="0"/>
            <a:chExt cx="683895" cy="666750"/>
          </a:xfrm>
          <a:solidFill>
            <a:schemeClr val="bg2"/>
          </a:solidFill>
        </p:grpSpPr>
        <p:sp>
          <p:nvSpPr>
            <p:cNvPr id="12" name="Rectangle 11">
              <a:extLst>
                <a:ext uri="{FF2B5EF4-FFF2-40B4-BE49-F238E27FC236}">
                  <a16:creationId xmlns:a16="http://schemas.microsoft.com/office/drawing/2014/main" id="{A730A60B-D70C-EEF1-309D-3288E84E04F9}"/>
                </a:ext>
              </a:extLst>
            </p:cNvPr>
            <p:cNvSpPr/>
            <p:nvPr/>
          </p:nvSpPr>
          <p:spPr>
            <a:xfrm>
              <a:off x="0" y="419100"/>
              <a:ext cx="683895"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Rectangle 12">
              <a:extLst>
                <a:ext uri="{FF2B5EF4-FFF2-40B4-BE49-F238E27FC236}">
                  <a16:creationId xmlns:a16="http://schemas.microsoft.com/office/drawing/2014/main" id="{F6CFE2B5-E7AC-EEF2-25AD-6B3604A227D6}"/>
                </a:ext>
              </a:extLst>
            </p:cNvPr>
            <p:cNvSpPr/>
            <p:nvPr/>
          </p:nvSpPr>
          <p:spPr>
            <a:xfrm>
              <a:off x="0" y="0"/>
              <a:ext cx="683895"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54730349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8404167"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92968C4-85A6-4ACF-B494-1B7A9BAECDDE}" type="datetimeFigureOut">
              <a:rPr lang="en-US" smtClean="0"/>
              <a:t>2/1/2024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6CE43FE-48CD-4C75-819B-ACEE1402678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Logo, company name&#10;&#10;Description automatically generated">
            <a:extLst>
              <a:ext uri="{FF2B5EF4-FFF2-40B4-BE49-F238E27FC236}">
                <a16:creationId xmlns:a16="http://schemas.microsoft.com/office/drawing/2014/main" id="{A45547CB-6509-50DE-9929-7BA3A8891885}"/>
              </a:ext>
            </a:extLst>
          </p:cNvPr>
          <p:cNvPicPr>
            <a:picLocks noChangeAspect="1"/>
          </p:cNvPicPr>
          <p:nvPr/>
        </p:nvPicPr>
        <p:blipFill rotWithShape="1">
          <a:blip r:embed="rId17">
            <a:extLst>
              <a:ext uri="{28A0092B-C50C-407E-A947-70E740481C1C}">
                <a14:useLocalDpi xmlns:a14="http://schemas.microsoft.com/office/drawing/2010/main" val="0"/>
              </a:ext>
            </a:extLst>
          </a:blip>
          <a:srcRect l="3172" t="14420" r="58889" b="48242"/>
          <a:stretch/>
        </p:blipFill>
        <p:spPr>
          <a:xfrm>
            <a:off x="9622638" y="275878"/>
            <a:ext cx="1474131" cy="1450757"/>
          </a:xfrm>
          <a:prstGeom prst="rect">
            <a:avLst/>
          </a:prstGeom>
        </p:spPr>
      </p:pic>
    </p:spTree>
    <p:extLst>
      <p:ext uri="{BB962C8B-B14F-4D97-AF65-F5344CB8AC3E}">
        <p14:creationId xmlns:p14="http://schemas.microsoft.com/office/powerpoint/2010/main" val="8668513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75" r:id="rId9"/>
    <p:sldLayoutId id="2147483670" r:id="rId10"/>
    <p:sldLayoutId id="2147483671" r:id="rId11"/>
    <p:sldLayoutId id="2147483672" r:id="rId12"/>
    <p:sldLayoutId id="2147483669" r:id="rId13"/>
    <p:sldLayoutId id="2147483674" r:id="rId14"/>
    <p:sldLayoutId id="2147483673" r:id="rId15"/>
  </p:sldLayoutIdLst>
  <p:txStyles>
    <p:titleStyle>
      <a:lvl1pPr algn="l" defTabSz="914400" rtl="0" eaLnBrk="1" latinLnBrk="0" hangingPunct="1">
        <a:lnSpc>
          <a:spcPct val="85000"/>
        </a:lnSpc>
        <a:spcBef>
          <a:spcPct val="0"/>
        </a:spcBef>
        <a:buNone/>
        <a:defRPr sz="4800" kern="1200" spc="-50" baseline="0">
          <a:solidFill>
            <a:srgbClr val="1B365D"/>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hyperlink" Target="http://www.ctfairhousing.org/report-housing-discrimination"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hyperlink" Target="mailto:pheller@ctfairhousing.org" TargetMode="External"/><Relationship Id="rId2" Type="http://schemas.openxmlformats.org/officeDocument/2006/relationships/hyperlink" Target="http://www.ctfairhousing.org/"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tlawhelp.org/en/fair-ren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slsct.org/" TargetMode="External"/><Relationship Id="rId2" Type="http://schemas.openxmlformats.org/officeDocument/2006/relationships/hyperlink" Target="http://www.evictionhelpct.org/" TargetMode="External"/><Relationship Id="rId1" Type="http://schemas.openxmlformats.org/officeDocument/2006/relationships/slideLayout" Target="../slideLayouts/slideLayout2.xml"/><Relationship Id="rId6" Type="http://schemas.openxmlformats.org/officeDocument/2006/relationships/hyperlink" Target="https://cteviction.guide/" TargetMode="External"/><Relationship Id="rId5" Type="http://schemas.openxmlformats.org/officeDocument/2006/relationships/hyperlink" Target="http://www.clrp.org/" TargetMode="External"/><Relationship Id="rId4" Type="http://schemas.openxmlformats.org/officeDocument/2006/relationships/hyperlink" Target="https://ctveteranslegal.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BFAC5-2B8F-1FEC-C3F0-C50E3B7DFC3E}"/>
              </a:ext>
            </a:extLst>
          </p:cNvPr>
          <p:cNvSpPr>
            <a:spLocks noGrp="1"/>
          </p:cNvSpPr>
          <p:nvPr>
            <p:ph type="ctrTitle"/>
          </p:nvPr>
        </p:nvSpPr>
        <p:spPr/>
        <p:txBody>
          <a:bodyPr>
            <a:normAutofit fontScale="90000"/>
          </a:bodyPr>
          <a:lstStyle/>
          <a:p>
            <a:r>
              <a:rPr lang="en-US" dirty="0"/>
              <a:t>Fair Housing: </a:t>
            </a:r>
            <a:br>
              <a:rPr lang="en-US" dirty="0"/>
            </a:br>
            <a:r>
              <a:rPr lang="en-US" dirty="0"/>
              <a:t>Disability Protections</a:t>
            </a:r>
          </a:p>
        </p:txBody>
      </p:sp>
      <p:sp>
        <p:nvSpPr>
          <p:cNvPr id="6" name="TextBox 5">
            <a:extLst>
              <a:ext uri="{FF2B5EF4-FFF2-40B4-BE49-F238E27FC236}">
                <a16:creationId xmlns:a16="http://schemas.microsoft.com/office/drawing/2014/main" id="{AF146695-7544-10C9-8653-5E06F1E90C53}"/>
              </a:ext>
            </a:extLst>
          </p:cNvPr>
          <p:cNvSpPr txBox="1"/>
          <p:nvPr/>
        </p:nvSpPr>
        <p:spPr>
          <a:xfrm>
            <a:off x="1223404" y="4628756"/>
            <a:ext cx="9850295" cy="923330"/>
          </a:xfrm>
          <a:prstGeom prst="rect">
            <a:avLst/>
          </a:prstGeom>
          <a:noFill/>
        </p:spPr>
        <p:txBody>
          <a:bodyPr wrap="square" rtlCol="0">
            <a:spAutoFit/>
          </a:bodyPr>
          <a:lstStyle/>
          <a:p>
            <a:r>
              <a:rPr lang="en-US" sz="1800" dirty="0"/>
              <a:t>Learning and understanding the federal and state fair housing rights as they relate to disability. Understanding reasonable accommodations and modifications and how to request them. </a:t>
            </a:r>
          </a:p>
        </p:txBody>
      </p:sp>
    </p:spTree>
    <p:extLst>
      <p:ext uri="{BB962C8B-B14F-4D97-AF65-F5344CB8AC3E}">
        <p14:creationId xmlns:p14="http://schemas.microsoft.com/office/powerpoint/2010/main" val="4000565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F7CB3-442C-6031-0460-9E84CB715A3A}"/>
              </a:ext>
            </a:extLst>
          </p:cNvPr>
          <p:cNvSpPr>
            <a:spLocks noGrp="1"/>
          </p:cNvSpPr>
          <p:nvPr>
            <p:ph type="title"/>
          </p:nvPr>
        </p:nvSpPr>
        <p:spPr/>
        <p:txBody>
          <a:bodyPr/>
          <a:lstStyle/>
          <a:p>
            <a:r>
              <a:rPr lang="en-US" dirty="0"/>
              <a:t>Federal Fair Housing Act</a:t>
            </a:r>
          </a:p>
        </p:txBody>
      </p:sp>
      <p:sp>
        <p:nvSpPr>
          <p:cNvPr id="4" name="Content Placeholder 3">
            <a:extLst>
              <a:ext uri="{FF2B5EF4-FFF2-40B4-BE49-F238E27FC236}">
                <a16:creationId xmlns:a16="http://schemas.microsoft.com/office/drawing/2014/main" id="{98AD4250-FBD2-76A1-3696-8CA3C9DFCC78}"/>
              </a:ext>
            </a:extLst>
          </p:cNvPr>
          <p:cNvSpPr>
            <a:spLocks noGrp="1"/>
          </p:cNvSpPr>
          <p:nvPr>
            <p:ph sz="half" idx="2"/>
          </p:nvPr>
        </p:nvSpPr>
        <p:spPr>
          <a:xfrm>
            <a:off x="1097280" y="1958019"/>
            <a:ext cx="4937760" cy="3378200"/>
          </a:xfrm>
        </p:spPr>
        <p:txBody>
          <a:bodyPr>
            <a:normAutofit lnSpcReduction="10000"/>
          </a:bodyPr>
          <a:lstStyle/>
          <a:p>
            <a:r>
              <a:rPr lang="en-US" sz="2400" dirty="0"/>
              <a:t>In order to make sure everyone has equal access to housing, Congress passed the Fair Housing Act of 1968. It was amended in 1988 and it prohibits discrimination concerning the rental, sale or financing of housing because of your: </a:t>
            </a:r>
          </a:p>
          <a:p>
            <a:endParaRPr lang="en-US" dirty="0"/>
          </a:p>
        </p:txBody>
      </p:sp>
      <p:sp>
        <p:nvSpPr>
          <p:cNvPr id="6" name="Content Placeholder 5">
            <a:extLst>
              <a:ext uri="{FF2B5EF4-FFF2-40B4-BE49-F238E27FC236}">
                <a16:creationId xmlns:a16="http://schemas.microsoft.com/office/drawing/2014/main" id="{8FB027DD-D0D7-40A8-C09B-17C3A24D87D5}"/>
              </a:ext>
            </a:extLst>
          </p:cNvPr>
          <p:cNvSpPr>
            <a:spLocks noGrp="1"/>
          </p:cNvSpPr>
          <p:nvPr>
            <p:ph sz="quarter" idx="4"/>
          </p:nvPr>
        </p:nvSpPr>
        <p:spPr>
          <a:xfrm>
            <a:off x="6268369" y="1958019"/>
            <a:ext cx="4937760" cy="3378200"/>
          </a:xfrm>
        </p:spPr>
        <p:txBody>
          <a:bodyPr>
            <a:normAutofit lnSpcReduction="10000"/>
          </a:bodyPr>
          <a:lstStyle/>
          <a:p>
            <a:pPr>
              <a:buFont typeface="Arial" panose="020B0604020202020204" pitchFamily="34" charset="0"/>
              <a:buChar char="•"/>
            </a:pPr>
            <a:r>
              <a:rPr lang="en-US" sz="2400" dirty="0">
                <a:solidFill>
                  <a:schemeClr val="accent1"/>
                </a:solidFill>
              </a:rPr>
              <a:t>Race</a:t>
            </a:r>
          </a:p>
          <a:p>
            <a:pPr>
              <a:buFont typeface="Arial" panose="020B0604020202020204" pitchFamily="34" charset="0"/>
              <a:buChar char="•"/>
            </a:pPr>
            <a:r>
              <a:rPr lang="en-US" sz="2400" dirty="0">
                <a:solidFill>
                  <a:schemeClr val="accent1"/>
                </a:solidFill>
              </a:rPr>
              <a:t>Color</a:t>
            </a:r>
          </a:p>
          <a:p>
            <a:pPr>
              <a:buFont typeface="Arial" panose="020B0604020202020204" pitchFamily="34" charset="0"/>
              <a:buChar char="•"/>
            </a:pPr>
            <a:r>
              <a:rPr lang="en-US" sz="2400" dirty="0">
                <a:solidFill>
                  <a:schemeClr val="accent1"/>
                </a:solidFill>
              </a:rPr>
              <a:t>National Origin</a:t>
            </a:r>
          </a:p>
          <a:p>
            <a:pPr>
              <a:buFont typeface="Arial" panose="020B0604020202020204" pitchFamily="34" charset="0"/>
              <a:buChar char="•"/>
            </a:pPr>
            <a:r>
              <a:rPr lang="en-US" sz="2400" dirty="0">
                <a:solidFill>
                  <a:schemeClr val="accent1"/>
                </a:solidFill>
              </a:rPr>
              <a:t>Sex</a:t>
            </a:r>
          </a:p>
          <a:p>
            <a:pPr>
              <a:buFont typeface="Arial" panose="020B0604020202020204" pitchFamily="34" charset="0"/>
              <a:buChar char="•"/>
            </a:pPr>
            <a:r>
              <a:rPr lang="en-US" sz="2400" dirty="0">
                <a:solidFill>
                  <a:schemeClr val="accent1"/>
                </a:solidFill>
              </a:rPr>
              <a:t>Disability</a:t>
            </a:r>
          </a:p>
          <a:p>
            <a:pPr>
              <a:buFont typeface="Arial" panose="020B0604020202020204" pitchFamily="34" charset="0"/>
              <a:buChar char="•"/>
            </a:pPr>
            <a:r>
              <a:rPr lang="en-US" sz="2400" dirty="0">
                <a:solidFill>
                  <a:schemeClr val="accent1"/>
                </a:solidFill>
              </a:rPr>
              <a:t>Religion</a:t>
            </a:r>
          </a:p>
          <a:p>
            <a:pPr>
              <a:buFont typeface="Arial" panose="020B0604020202020204" pitchFamily="34" charset="0"/>
              <a:buChar char="•"/>
            </a:pPr>
            <a:r>
              <a:rPr lang="en-US" sz="2400" dirty="0">
                <a:solidFill>
                  <a:schemeClr val="accent1"/>
                </a:solidFill>
              </a:rPr>
              <a:t>Familial Status</a:t>
            </a:r>
          </a:p>
          <a:p>
            <a:endParaRPr lang="en-US" dirty="0"/>
          </a:p>
        </p:txBody>
      </p:sp>
    </p:spTree>
    <p:extLst>
      <p:ext uri="{BB962C8B-B14F-4D97-AF65-F5344CB8AC3E}">
        <p14:creationId xmlns:p14="http://schemas.microsoft.com/office/powerpoint/2010/main" val="1909184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F7CB3-442C-6031-0460-9E84CB715A3A}"/>
              </a:ext>
            </a:extLst>
          </p:cNvPr>
          <p:cNvSpPr>
            <a:spLocks noGrp="1"/>
          </p:cNvSpPr>
          <p:nvPr>
            <p:ph type="title"/>
          </p:nvPr>
        </p:nvSpPr>
        <p:spPr/>
        <p:txBody>
          <a:bodyPr/>
          <a:lstStyle/>
          <a:p>
            <a:r>
              <a:rPr lang="en-US" dirty="0"/>
              <a:t>Connecticut Fair Housing Act</a:t>
            </a:r>
          </a:p>
        </p:txBody>
      </p:sp>
      <p:sp>
        <p:nvSpPr>
          <p:cNvPr id="4" name="Content Placeholder 3">
            <a:extLst>
              <a:ext uri="{FF2B5EF4-FFF2-40B4-BE49-F238E27FC236}">
                <a16:creationId xmlns:a16="http://schemas.microsoft.com/office/drawing/2014/main" id="{98AD4250-FBD2-76A1-3696-8CA3C9DFCC78}"/>
              </a:ext>
            </a:extLst>
          </p:cNvPr>
          <p:cNvSpPr>
            <a:spLocks noGrp="1"/>
          </p:cNvSpPr>
          <p:nvPr>
            <p:ph sz="half" idx="2"/>
          </p:nvPr>
        </p:nvSpPr>
        <p:spPr>
          <a:xfrm>
            <a:off x="1097280" y="1958019"/>
            <a:ext cx="4937760" cy="3378200"/>
          </a:xfrm>
        </p:spPr>
        <p:txBody>
          <a:bodyPr>
            <a:normAutofit fontScale="55000" lnSpcReduction="20000"/>
          </a:bodyPr>
          <a:lstStyle/>
          <a:p>
            <a:pPr marL="0" indent="0">
              <a:buNone/>
            </a:pPr>
            <a:r>
              <a:rPr lang="en-US" sz="5800" dirty="0"/>
              <a:t>Connecticut has protected vulnerable members of our communities by enacting additional state-wide fair housing laws. The state protected classes include: </a:t>
            </a:r>
          </a:p>
          <a:p>
            <a:endParaRPr lang="en-US" dirty="0"/>
          </a:p>
        </p:txBody>
      </p:sp>
      <p:sp>
        <p:nvSpPr>
          <p:cNvPr id="6" name="Content Placeholder 5">
            <a:extLst>
              <a:ext uri="{FF2B5EF4-FFF2-40B4-BE49-F238E27FC236}">
                <a16:creationId xmlns:a16="http://schemas.microsoft.com/office/drawing/2014/main" id="{8FB027DD-D0D7-40A8-C09B-17C3A24D87D5}"/>
              </a:ext>
            </a:extLst>
          </p:cNvPr>
          <p:cNvSpPr>
            <a:spLocks noGrp="1"/>
          </p:cNvSpPr>
          <p:nvPr>
            <p:ph sz="quarter" idx="4"/>
          </p:nvPr>
        </p:nvSpPr>
        <p:spPr>
          <a:xfrm>
            <a:off x="6268369" y="1958019"/>
            <a:ext cx="4937760" cy="3378200"/>
          </a:xfrm>
        </p:spPr>
        <p:txBody>
          <a:bodyPr>
            <a:normAutofit fontScale="55000" lnSpcReduction="20000"/>
          </a:bodyPr>
          <a:lstStyle/>
          <a:p>
            <a:pPr>
              <a:buFont typeface="Arial" panose="020B0604020202020204" pitchFamily="34" charset="0"/>
              <a:buChar char="•"/>
            </a:pPr>
            <a:r>
              <a:rPr lang="en-US" sz="3800" dirty="0">
                <a:solidFill>
                  <a:schemeClr val="accent1"/>
                </a:solidFill>
                <a:ea typeface="+mj-ea"/>
                <a:cs typeface="+mj-cs"/>
              </a:rPr>
              <a:t>Ancestry</a:t>
            </a:r>
          </a:p>
          <a:p>
            <a:pPr>
              <a:buFont typeface="Arial" panose="020B0604020202020204" pitchFamily="34" charset="0"/>
              <a:buChar char="•"/>
            </a:pPr>
            <a:r>
              <a:rPr lang="en-US" sz="3800" dirty="0">
                <a:solidFill>
                  <a:schemeClr val="accent1"/>
                </a:solidFill>
                <a:ea typeface="+mj-ea"/>
                <a:cs typeface="+mj-cs"/>
              </a:rPr>
              <a:t>Marital Status</a:t>
            </a:r>
          </a:p>
          <a:p>
            <a:pPr>
              <a:buFont typeface="Arial" panose="020B0604020202020204" pitchFamily="34" charset="0"/>
              <a:buChar char="•"/>
            </a:pPr>
            <a:r>
              <a:rPr lang="en-US" sz="3800" dirty="0">
                <a:solidFill>
                  <a:schemeClr val="accent1"/>
                </a:solidFill>
                <a:ea typeface="+mj-ea"/>
                <a:cs typeface="+mj-cs"/>
              </a:rPr>
              <a:t>Age</a:t>
            </a:r>
          </a:p>
          <a:p>
            <a:pPr>
              <a:buFont typeface="Arial" panose="020B0604020202020204" pitchFamily="34" charset="0"/>
              <a:buChar char="•"/>
            </a:pPr>
            <a:r>
              <a:rPr lang="en-US" sz="3800" dirty="0">
                <a:solidFill>
                  <a:schemeClr val="accent1"/>
                </a:solidFill>
                <a:ea typeface="+mj-ea"/>
                <a:cs typeface="+mj-cs"/>
              </a:rPr>
              <a:t>Sexual Orientation</a:t>
            </a:r>
          </a:p>
          <a:p>
            <a:pPr>
              <a:buFont typeface="Arial" panose="020B0604020202020204" pitchFamily="34" charset="0"/>
              <a:buChar char="•"/>
            </a:pPr>
            <a:r>
              <a:rPr lang="en-US" sz="3800" dirty="0">
                <a:solidFill>
                  <a:schemeClr val="accent1"/>
                </a:solidFill>
                <a:ea typeface="+mj-ea"/>
                <a:cs typeface="+mj-cs"/>
              </a:rPr>
              <a:t>Lawful Source of Income </a:t>
            </a:r>
          </a:p>
          <a:p>
            <a:pPr>
              <a:buFont typeface="Arial" panose="020B0604020202020204" pitchFamily="34" charset="0"/>
              <a:buChar char="•"/>
            </a:pPr>
            <a:r>
              <a:rPr lang="en-US" sz="3800" dirty="0">
                <a:solidFill>
                  <a:schemeClr val="accent1"/>
                </a:solidFill>
                <a:ea typeface="+mj-ea"/>
                <a:cs typeface="+mj-cs"/>
              </a:rPr>
              <a:t>Gender Identity &amp; Expression </a:t>
            </a:r>
          </a:p>
          <a:p>
            <a:pPr>
              <a:buFont typeface="Arial" panose="020B0604020202020204" pitchFamily="34" charset="0"/>
              <a:buChar char="•"/>
            </a:pPr>
            <a:r>
              <a:rPr lang="en-US" sz="3800" dirty="0">
                <a:solidFill>
                  <a:schemeClr val="accent1"/>
                </a:solidFill>
                <a:ea typeface="+mj-ea"/>
                <a:cs typeface="+mj-cs"/>
              </a:rPr>
              <a:t>Veteran Status</a:t>
            </a:r>
          </a:p>
          <a:p>
            <a:pPr>
              <a:buFont typeface="Arial" panose="020B0604020202020204" pitchFamily="34" charset="0"/>
              <a:buChar char="•"/>
            </a:pPr>
            <a:r>
              <a:rPr lang="en-US" sz="3800" dirty="0">
                <a:solidFill>
                  <a:schemeClr val="accent1"/>
                </a:solidFill>
                <a:ea typeface="+mj-ea"/>
                <a:cs typeface="+mj-cs"/>
              </a:rPr>
              <a:t>Status as victim of domestic violence</a:t>
            </a:r>
            <a:endParaRPr lang="en-US" sz="3800" dirty="0">
              <a:solidFill>
                <a:schemeClr val="accent1"/>
              </a:solidFill>
            </a:endParaRPr>
          </a:p>
          <a:p>
            <a:endParaRPr lang="en-US" dirty="0"/>
          </a:p>
        </p:txBody>
      </p:sp>
    </p:spTree>
    <p:extLst>
      <p:ext uri="{BB962C8B-B14F-4D97-AF65-F5344CB8AC3E}">
        <p14:creationId xmlns:p14="http://schemas.microsoft.com/office/powerpoint/2010/main" val="967910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F3541-EB54-096A-6B9E-AD98599EE1D0}"/>
              </a:ext>
            </a:extLst>
          </p:cNvPr>
          <p:cNvSpPr>
            <a:spLocks noGrp="1"/>
          </p:cNvSpPr>
          <p:nvPr>
            <p:ph type="title"/>
          </p:nvPr>
        </p:nvSpPr>
        <p:spPr/>
        <p:txBody>
          <a:bodyPr/>
          <a:lstStyle/>
          <a:p>
            <a:r>
              <a:rPr lang="en-US" dirty="0"/>
              <a:t>Exempt Properties</a:t>
            </a:r>
          </a:p>
        </p:txBody>
      </p:sp>
      <p:sp>
        <p:nvSpPr>
          <p:cNvPr id="3" name="Content Placeholder 2">
            <a:extLst>
              <a:ext uri="{FF2B5EF4-FFF2-40B4-BE49-F238E27FC236}">
                <a16:creationId xmlns:a16="http://schemas.microsoft.com/office/drawing/2014/main" id="{C5E50D30-7BA4-419D-66E8-C1D99D9B5CB5}"/>
              </a:ext>
            </a:extLst>
          </p:cNvPr>
          <p:cNvSpPr>
            <a:spLocks noGrp="1"/>
          </p:cNvSpPr>
          <p:nvPr>
            <p:ph idx="1"/>
          </p:nvPr>
        </p:nvSpPr>
        <p:spPr/>
        <p:txBody>
          <a:bodyPr/>
          <a:lstStyle/>
          <a:p>
            <a:pPr>
              <a:buFont typeface="Arial" panose="020B0604020202020204" pitchFamily="34" charset="0"/>
              <a:buChar char="•"/>
            </a:pPr>
            <a:r>
              <a:rPr lang="en-US" sz="2400" dirty="0"/>
              <a:t>Federal law exempts:</a:t>
            </a:r>
          </a:p>
          <a:p>
            <a:pPr lvl="1">
              <a:buFont typeface="Arial" panose="020B0604020202020204" pitchFamily="34" charset="0"/>
              <a:buChar char="•"/>
            </a:pPr>
            <a:r>
              <a:rPr lang="en-US" sz="2400" dirty="0"/>
              <a:t>Owner-occupied four family (or fewer) properties</a:t>
            </a:r>
          </a:p>
          <a:p>
            <a:pPr lvl="1">
              <a:buFont typeface="Arial" panose="020B0604020202020204" pitchFamily="34" charset="0"/>
              <a:buChar char="•"/>
            </a:pPr>
            <a:r>
              <a:rPr lang="en-US" sz="2400" dirty="0"/>
              <a:t>Single family homes</a:t>
            </a:r>
          </a:p>
          <a:p>
            <a:pPr lvl="2">
              <a:buFont typeface="Arial" panose="020B0604020202020204" pitchFamily="34" charset="0"/>
              <a:buChar char="•"/>
            </a:pPr>
            <a:r>
              <a:rPr lang="en-US" sz="2400" dirty="0"/>
              <a:t>BUT if owner uses broker for rental OR owns more than three properties, these are covered</a:t>
            </a:r>
          </a:p>
          <a:p>
            <a:pPr>
              <a:buFont typeface="Arial" panose="020B0604020202020204" pitchFamily="34" charset="0"/>
              <a:buChar char="•"/>
            </a:pPr>
            <a:r>
              <a:rPr lang="en-US" sz="2400" dirty="0"/>
              <a:t>State law exempts:</a:t>
            </a:r>
          </a:p>
          <a:p>
            <a:pPr lvl="1">
              <a:buFont typeface="Arial" panose="020B0604020202020204" pitchFamily="34" charset="0"/>
              <a:buChar char="•"/>
            </a:pPr>
            <a:r>
              <a:rPr lang="en-US" sz="2400" dirty="0"/>
              <a:t>Owner-occupied two family properties</a:t>
            </a:r>
          </a:p>
          <a:p>
            <a:pPr>
              <a:buFont typeface="Arial" panose="020B0604020202020204" pitchFamily="34" charset="0"/>
              <a:buChar char="•"/>
            </a:pPr>
            <a:r>
              <a:rPr lang="en-US" sz="2400" dirty="0"/>
              <a:t>Roommates and boarding house situations may also be exempt depending on the facts</a:t>
            </a:r>
          </a:p>
          <a:p>
            <a:endParaRPr lang="en-US" dirty="0"/>
          </a:p>
        </p:txBody>
      </p:sp>
    </p:spTree>
    <p:extLst>
      <p:ext uri="{BB962C8B-B14F-4D97-AF65-F5344CB8AC3E}">
        <p14:creationId xmlns:p14="http://schemas.microsoft.com/office/powerpoint/2010/main" val="1504529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009F5-4D90-E2C7-C793-F1D89E48147E}"/>
              </a:ext>
            </a:extLst>
          </p:cNvPr>
          <p:cNvSpPr>
            <a:spLocks noGrp="1"/>
          </p:cNvSpPr>
          <p:nvPr>
            <p:ph type="title"/>
          </p:nvPr>
        </p:nvSpPr>
        <p:spPr/>
        <p:txBody>
          <a:bodyPr/>
          <a:lstStyle/>
          <a:p>
            <a:r>
              <a:rPr lang="en-US" dirty="0"/>
              <a:t>Section 504 of </a:t>
            </a:r>
            <a:br>
              <a:rPr lang="en-US" dirty="0"/>
            </a:br>
            <a:r>
              <a:rPr lang="en-US" dirty="0"/>
              <a:t>Rehabilitation Act of 1973 </a:t>
            </a:r>
          </a:p>
        </p:txBody>
      </p:sp>
      <p:sp>
        <p:nvSpPr>
          <p:cNvPr id="3" name="Content Placeholder 2">
            <a:extLst>
              <a:ext uri="{FF2B5EF4-FFF2-40B4-BE49-F238E27FC236}">
                <a16:creationId xmlns:a16="http://schemas.microsoft.com/office/drawing/2014/main" id="{AE8F9B14-1AB1-BD8F-94F6-74A913845D70}"/>
              </a:ext>
            </a:extLst>
          </p:cNvPr>
          <p:cNvSpPr>
            <a:spLocks noGrp="1"/>
          </p:cNvSpPr>
          <p:nvPr>
            <p:ph idx="1"/>
          </p:nvPr>
        </p:nvSpPr>
        <p:spPr/>
        <p:txBody>
          <a:bodyPr/>
          <a:lstStyle/>
          <a:p>
            <a:r>
              <a:rPr lang="en-US" dirty="0"/>
              <a:t>Applies to all programs receiving federal funding (plus direct federal programs)</a:t>
            </a:r>
          </a:p>
          <a:p>
            <a:r>
              <a:rPr lang="en-US" dirty="0"/>
              <a:t>In housing, Section 504 applies to most subsidies – but not Low Income Housing Tax Credit properties and not to private landlords accepting Housing Choice Vouchers</a:t>
            </a:r>
          </a:p>
          <a:p>
            <a:r>
              <a:rPr lang="en-US" dirty="0"/>
              <a:t>Mainly HUD, but USDA, VA, and a few others 24 CFR Part 8 and Part 9 (HUD implementing regs)</a:t>
            </a:r>
          </a:p>
          <a:p>
            <a:r>
              <a:rPr lang="en-US" dirty="0"/>
              <a:t>Almost entirely contiguous with the fair housing protections but also has some affirmative obligations for covered entities</a:t>
            </a:r>
          </a:p>
          <a:p>
            <a:r>
              <a:rPr lang="en-US" dirty="0"/>
              <a:t>Claims brought under this act no longer permit emotional distress recovery</a:t>
            </a:r>
          </a:p>
        </p:txBody>
      </p:sp>
    </p:spTree>
    <p:extLst>
      <p:ext uri="{BB962C8B-B14F-4D97-AF65-F5344CB8AC3E}">
        <p14:creationId xmlns:p14="http://schemas.microsoft.com/office/powerpoint/2010/main" val="1942865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06FB5-EA55-C237-7BE4-E2EA3DE7C888}"/>
              </a:ext>
            </a:extLst>
          </p:cNvPr>
          <p:cNvSpPr>
            <a:spLocks noGrp="1"/>
          </p:cNvSpPr>
          <p:nvPr>
            <p:ph type="title"/>
          </p:nvPr>
        </p:nvSpPr>
        <p:spPr/>
        <p:txBody>
          <a:bodyPr/>
          <a:lstStyle/>
          <a:p>
            <a:r>
              <a:rPr lang="en-US" dirty="0"/>
              <a:t>Other Tenant Protections (continued)</a:t>
            </a:r>
          </a:p>
        </p:txBody>
      </p:sp>
      <p:sp>
        <p:nvSpPr>
          <p:cNvPr id="3" name="Content Placeholder 2">
            <a:extLst>
              <a:ext uri="{FF2B5EF4-FFF2-40B4-BE49-F238E27FC236}">
                <a16:creationId xmlns:a16="http://schemas.microsoft.com/office/drawing/2014/main" id="{3A5D34A6-4FD8-11B0-3195-0B05D265E7C7}"/>
              </a:ext>
            </a:extLst>
          </p:cNvPr>
          <p:cNvSpPr>
            <a:spLocks noGrp="1"/>
          </p:cNvSpPr>
          <p:nvPr>
            <p:ph idx="1"/>
          </p:nvPr>
        </p:nvSpPr>
        <p:spPr/>
        <p:txBody>
          <a:bodyPr>
            <a:normAutofit lnSpcReduction="10000"/>
          </a:bodyPr>
          <a:lstStyle/>
          <a:p>
            <a:pPr>
              <a:buFont typeface="Arial" panose="020B0604020202020204" pitchFamily="34" charset="0"/>
              <a:buChar char="•"/>
            </a:pPr>
            <a:r>
              <a:rPr lang="en-US" sz="2400" dirty="0"/>
              <a:t>General Statutes Section 8-116d</a:t>
            </a:r>
          </a:p>
          <a:p>
            <a:pPr lvl="1">
              <a:buFont typeface="Arial" panose="020B0604020202020204" pitchFamily="34" charset="0"/>
              <a:buChar char="•"/>
            </a:pPr>
            <a:r>
              <a:rPr lang="en-US" sz="2400" dirty="0"/>
              <a:t>Permits people with disabilities or 62+ to break their lease if moving to subsidized housing</a:t>
            </a:r>
          </a:p>
          <a:p>
            <a:pPr lvl="1">
              <a:buFont typeface="Arial" panose="020B0604020202020204" pitchFamily="34" charset="0"/>
              <a:buChar char="•"/>
            </a:pPr>
            <a:r>
              <a:rPr lang="en-US" sz="2400" dirty="0"/>
              <a:t>Defines disability very narrowly – must be certified by a state or fed agency, such as social security</a:t>
            </a:r>
          </a:p>
          <a:p>
            <a:pPr lvl="1">
              <a:buFont typeface="Arial" panose="020B0604020202020204" pitchFamily="34" charset="0"/>
              <a:buChar char="•"/>
            </a:pPr>
            <a:r>
              <a:rPr lang="en-US" sz="2400" dirty="0"/>
              <a:t>Reasonable accommodation can often also work to break a lease, depending on the reason for moving</a:t>
            </a:r>
          </a:p>
          <a:p>
            <a:pPr>
              <a:buFont typeface="Arial" panose="020B0604020202020204" pitchFamily="34" charset="0"/>
              <a:buChar char="•"/>
            </a:pPr>
            <a:r>
              <a:rPr lang="en-US" sz="2400" dirty="0"/>
              <a:t>General Statutes Section 47a-21 (b)</a:t>
            </a:r>
          </a:p>
          <a:p>
            <a:pPr lvl="1">
              <a:buFont typeface="Arial" panose="020B0604020202020204" pitchFamily="34" charset="0"/>
              <a:buChar char="•"/>
            </a:pPr>
            <a:r>
              <a:rPr lang="en-US" sz="2400" dirty="0"/>
              <a:t>Limits security deposits to one month BUT </a:t>
            </a:r>
          </a:p>
          <a:p>
            <a:pPr lvl="1">
              <a:buFont typeface="Arial" panose="020B0604020202020204" pitchFamily="34" charset="0"/>
              <a:buChar char="•"/>
            </a:pPr>
            <a:r>
              <a:rPr lang="en-US" sz="2400" dirty="0"/>
              <a:t>Only applies to people 62+, not people with disabilities (perhaps something to lobby on)</a:t>
            </a:r>
          </a:p>
          <a:p>
            <a:endParaRPr lang="en-US" dirty="0"/>
          </a:p>
        </p:txBody>
      </p:sp>
    </p:spTree>
    <p:extLst>
      <p:ext uri="{BB962C8B-B14F-4D97-AF65-F5344CB8AC3E}">
        <p14:creationId xmlns:p14="http://schemas.microsoft.com/office/powerpoint/2010/main" val="2025846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4553782-5D46-CE7D-8306-4C0A026FA0FC}"/>
              </a:ext>
            </a:extLst>
          </p:cNvPr>
          <p:cNvSpPr txBox="1">
            <a:spLocks/>
          </p:cNvSpPr>
          <p:nvPr/>
        </p:nvSpPr>
        <p:spPr>
          <a:xfrm>
            <a:off x="1893916" y="2052341"/>
            <a:ext cx="8404167" cy="1450757"/>
          </a:xfrm>
          <a:prstGeom prst="rect">
            <a:avLst/>
          </a:prstGeom>
        </p:spPr>
        <p:txBody>
          <a:bodyPr/>
          <a:lstStyle>
            <a:lvl1pPr algn="l" defTabSz="914400" rtl="0" eaLnBrk="1" latinLnBrk="0" hangingPunct="1">
              <a:lnSpc>
                <a:spcPct val="85000"/>
              </a:lnSpc>
              <a:spcBef>
                <a:spcPct val="0"/>
              </a:spcBef>
              <a:buNone/>
              <a:defRPr sz="4800" kern="1200" spc="-50" baseline="0">
                <a:solidFill>
                  <a:srgbClr val="1B365D"/>
                </a:solidFill>
                <a:latin typeface="+mj-lt"/>
                <a:ea typeface="+mj-ea"/>
                <a:cs typeface="+mj-cs"/>
              </a:defRPr>
            </a:lvl1pPr>
          </a:lstStyle>
          <a:p>
            <a:pPr algn="ctr"/>
            <a:r>
              <a:rPr lang="en-US" dirty="0"/>
              <a:t>Definition of “disability”</a:t>
            </a:r>
          </a:p>
        </p:txBody>
      </p:sp>
    </p:spTree>
    <p:extLst>
      <p:ext uri="{BB962C8B-B14F-4D97-AF65-F5344CB8AC3E}">
        <p14:creationId xmlns:p14="http://schemas.microsoft.com/office/powerpoint/2010/main" val="2235855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40899-A388-56AD-3EEB-3DDB32207F86}"/>
              </a:ext>
            </a:extLst>
          </p:cNvPr>
          <p:cNvSpPr>
            <a:spLocks noGrp="1"/>
          </p:cNvSpPr>
          <p:nvPr>
            <p:ph type="title"/>
          </p:nvPr>
        </p:nvSpPr>
        <p:spPr/>
        <p:txBody>
          <a:bodyPr/>
          <a:lstStyle/>
          <a:p>
            <a:r>
              <a:rPr lang="en-US" dirty="0"/>
              <a:t>Disability Defined</a:t>
            </a:r>
          </a:p>
        </p:txBody>
      </p:sp>
      <p:sp>
        <p:nvSpPr>
          <p:cNvPr id="3" name="Content Placeholder 2">
            <a:extLst>
              <a:ext uri="{FF2B5EF4-FFF2-40B4-BE49-F238E27FC236}">
                <a16:creationId xmlns:a16="http://schemas.microsoft.com/office/drawing/2014/main" id="{BB2E7D5C-24CE-B304-F376-20C124D53BF1}"/>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sz="2400" dirty="0"/>
              <a:t>A physical or mental impairment that substantially limits* one or more major life activities (See Part II of </a:t>
            </a:r>
            <a:r>
              <a:rPr lang="en-US" sz="2400" i="1" dirty="0"/>
              <a:t>Oxford House</a:t>
            </a:r>
            <a:r>
              <a:rPr lang="en-US" sz="2400" dirty="0"/>
              <a:t>): </a:t>
            </a:r>
          </a:p>
          <a:p>
            <a:pPr lvl="1">
              <a:buFont typeface="Arial" panose="020B0604020202020204" pitchFamily="34" charset="0"/>
              <a:buChar char="•"/>
            </a:pPr>
            <a:endParaRPr lang="en-US" sz="2400" dirty="0"/>
          </a:p>
          <a:p>
            <a:pPr lvl="1">
              <a:buFont typeface="Arial" panose="020B0604020202020204" pitchFamily="34" charset="0"/>
              <a:buChar char="•"/>
            </a:pPr>
            <a:r>
              <a:rPr lang="en-US" sz="2400" dirty="0"/>
              <a:t>Impairment– a condition or disease that has a negative effect on the mind or body; </a:t>
            </a:r>
          </a:p>
          <a:p>
            <a:pPr marL="201168" lvl="1" indent="0">
              <a:buNone/>
            </a:pPr>
            <a:endParaRPr lang="en-US" sz="2400" dirty="0"/>
          </a:p>
          <a:p>
            <a:pPr lvl="1">
              <a:buFont typeface="Arial" panose="020B0604020202020204" pitchFamily="34" charset="0"/>
              <a:buChar char="•"/>
            </a:pPr>
            <a:r>
              <a:rPr lang="en-US" sz="2400" dirty="0"/>
              <a:t>Substantial– to a great degree or for a long period of time; </a:t>
            </a:r>
          </a:p>
          <a:p>
            <a:pPr marL="800100" lvl="1" indent="-342900">
              <a:buFont typeface="Arial" panose="020B0604020202020204" pitchFamily="34" charset="0"/>
              <a:buChar char="•"/>
            </a:pPr>
            <a:endParaRPr lang="en-US" sz="2400" dirty="0"/>
          </a:p>
          <a:p>
            <a:pPr lvl="1">
              <a:buFont typeface="Arial" panose="020B0604020202020204" pitchFamily="34" charset="0"/>
              <a:buChar char="•"/>
            </a:pPr>
            <a:r>
              <a:rPr lang="en-US" sz="2400" dirty="0"/>
              <a:t>Major life activities– any activity that is needed to carry on life, such as eating, sleeping, breathing, hearing, thinking, seeing, any interaction with others, etc. – also working.</a:t>
            </a:r>
          </a:p>
          <a:p>
            <a:pPr marL="201168" lvl="1" indent="0">
              <a:buNone/>
            </a:pPr>
            <a:endParaRPr lang="en-US" sz="2400" dirty="0"/>
          </a:p>
          <a:p>
            <a:pPr marL="201168" lvl="1" indent="0">
              <a:buNone/>
            </a:pPr>
            <a:r>
              <a:rPr lang="en-US" sz="2400" dirty="0"/>
              <a:t>*State FHA applies more broadly as the term “substantially limits” is not in the Act. </a:t>
            </a:r>
          </a:p>
          <a:p>
            <a:pPr lvl="1">
              <a:buFont typeface="Arial" panose="020B0604020202020204" pitchFamily="34" charset="0"/>
              <a:buChar char="•"/>
            </a:pPr>
            <a:endParaRPr lang="en-US" sz="2400" dirty="0"/>
          </a:p>
          <a:p>
            <a:endParaRPr lang="en-US" dirty="0"/>
          </a:p>
        </p:txBody>
      </p:sp>
    </p:spTree>
    <p:extLst>
      <p:ext uri="{BB962C8B-B14F-4D97-AF65-F5344CB8AC3E}">
        <p14:creationId xmlns:p14="http://schemas.microsoft.com/office/powerpoint/2010/main" val="4207417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40899-A388-56AD-3EEB-3DDB32207F86}"/>
              </a:ext>
            </a:extLst>
          </p:cNvPr>
          <p:cNvSpPr>
            <a:spLocks noGrp="1"/>
          </p:cNvSpPr>
          <p:nvPr>
            <p:ph type="title"/>
          </p:nvPr>
        </p:nvSpPr>
        <p:spPr/>
        <p:txBody>
          <a:bodyPr/>
          <a:lstStyle/>
          <a:p>
            <a:r>
              <a:rPr lang="en-US" dirty="0"/>
              <a:t>Disability Definition (continued)</a:t>
            </a:r>
          </a:p>
        </p:txBody>
      </p:sp>
      <p:sp>
        <p:nvSpPr>
          <p:cNvPr id="3" name="Content Placeholder 2">
            <a:extLst>
              <a:ext uri="{FF2B5EF4-FFF2-40B4-BE49-F238E27FC236}">
                <a16:creationId xmlns:a16="http://schemas.microsoft.com/office/drawing/2014/main" id="{BB2E7D5C-24CE-B304-F376-20C124D53BF1}"/>
              </a:ext>
            </a:extLst>
          </p:cNvPr>
          <p:cNvSpPr>
            <a:spLocks noGrp="1"/>
          </p:cNvSpPr>
          <p:nvPr>
            <p:ph idx="1"/>
          </p:nvPr>
        </p:nvSpPr>
        <p:spPr/>
        <p:txBody>
          <a:bodyPr>
            <a:normAutofit/>
          </a:bodyPr>
          <a:lstStyle/>
          <a:p>
            <a:pPr>
              <a:buFont typeface="Arial" panose="020B0604020202020204" pitchFamily="34" charset="0"/>
              <a:buChar char="•"/>
            </a:pPr>
            <a:r>
              <a:rPr lang="en-US" sz="2400" dirty="0"/>
              <a:t>Definition also includes: </a:t>
            </a:r>
          </a:p>
          <a:p>
            <a:pPr lvl="1">
              <a:buFont typeface="Arial" panose="020B0604020202020204" pitchFamily="34" charset="0"/>
              <a:buChar char="•"/>
            </a:pPr>
            <a:r>
              <a:rPr lang="en-US" sz="2400" dirty="0"/>
              <a:t>A person who has a record of having a substantial impairment of a major life function; </a:t>
            </a:r>
          </a:p>
          <a:p>
            <a:pPr lvl="1">
              <a:buFont typeface="Arial" panose="020B0604020202020204" pitchFamily="34" charset="0"/>
              <a:buChar char="•"/>
            </a:pPr>
            <a:r>
              <a:rPr lang="en-US" sz="2400" dirty="0"/>
              <a:t>A person who is considered by others to be disabled. </a:t>
            </a:r>
          </a:p>
          <a:p>
            <a:pPr>
              <a:buFont typeface="Arial" panose="020B0604020202020204" pitchFamily="34" charset="0"/>
              <a:buChar char="•"/>
            </a:pPr>
            <a:r>
              <a:rPr lang="en-US" sz="2600" dirty="0"/>
              <a:t>Other statutes have more narrow definitions of disability – FHA is the broadest.</a:t>
            </a:r>
          </a:p>
          <a:p>
            <a:pPr>
              <a:buFont typeface="Arial" panose="020B0604020202020204" pitchFamily="34" charset="0"/>
              <a:buChar char="•"/>
            </a:pPr>
            <a:r>
              <a:rPr lang="en-US" sz="2400" dirty="0"/>
              <a:t>Association: people who are associated with people with disabilities also are protected from discrimination and retaliation based on disability </a:t>
            </a:r>
          </a:p>
          <a:p>
            <a:endParaRPr lang="en-US" dirty="0"/>
          </a:p>
        </p:txBody>
      </p:sp>
    </p:spTree>
    <p:extLst>
      <p:ext uri="{BB962C8B-B14F-4D97-AF65-F5344CB8AC3E}">
        <p14:creationId xmlns:p14="http://schemas.microsoft.com/office/powerpoint/2010/main" val="28186293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18952-3D66-99AB-4A6B-B4BB3A21F384}"/>
              </a:ext>
            </a:extLst>
          </p:cNvPr>
          <p:cNvSpPr>
            <a:spLocks noGrp="1"/>
          </p:cNvSpPr>
          <p:nvPr>
            <p:ph type="title"/>
          </p:nvPr>
        </p:nvSpPr>
        <p:spPr/>
        <p:txBody>
          <a:bodyPr/>
          <a:lstStyle/>
          <a:p>
            <a:r>
              <a:rPr lang="en-US" dirty="0"/>
              <a:t>Examples of Illegal Discrimination</a:t>
            </a:r>
          </a:p>
        </p:txBody>
      </p:sp>
      <p:sp>
        <p:nvSpPr>
          <p:cNvPr id="3" name="Content Placeholder 2">
            <a:extLst>
              <a:ext uri="{FF2B5EF4-FFF2-40B4-BE49-F238E27FC236}">
                <a16:creationId xmlns:a16="http://schemas.microsoft.com/office/drawing/2014/main" id="{52B4A88F-A26B-4DCA-054D-C8A7BAD0912E}"/>
              </a:ext>
            </a:extLst>
          </p:cNvPr>
          <p:cNvSpPr>
            <a:spLocks noGrp="1"/>
          </p:cNvSpPr>
          <p:nvPr>
            <p:ph idx="1"/>
          </p:nvPr>
        </p:nvSpPr>
        <p:spPr>
          <a:xfrm>
            <a:off x="1097280" y="1845733"/>
            <a:ext cx="10058400" cy="4328043"/>
          </a:xfrm>
        </p:spPr>
        <p:txBody>
          <a:bodyPr>
            <a:normAutofit fontScale="62500" lnSpcReduction="20000"/>
          </a:bodyPr>
          <a:lstStyle/>
          <a:p>
            <a:pPr>
              <a:buFont typeface="Arial" panose="020B0604020202020204" pitchFamily="34" charset="0"/>
              <a:buChar char="•"/>
            </a:pPr>
            <a:r>
              <a:rPr lang="en-US" sz="3200" dirty="0"/>
              <a:t>Refusal to Rent </a:t>
            </a:r>
          </a:p>
          <a:p>
            <a:pPr lvl="1">
              <a:buFont typeface="Arial" panose="020B0604020202020204" pitchFamily="34" charset="0"/>
              <a:buChar char="•"/>
            </a:pPr>
            <a:r>
              <a:rPr lang="en-US" sz="3200" dirty="0"/>
              <a:t>Example: tenant sets up appointment to view property, but when they arrive they are told it has already been rented</a:t>
            </a:r>
          </a:p>
          <a:p>
            <a:pPr>
              <a:buFont typeface="Arial" panose="020B0604020202020204" pitchFamily="34" charset="0"/>
              <a:buChar char="•"/>
            </a:pPr>
            <a:r>
              <a:rPr lang="en-US" sz="3200" dirty="0"/>
              <a:t>Different terms and conditions</a:t>
            </a:r>
          </a:p>
          <a:p>
            <a:pPr lvl="1">
              <a:buFont typeface="Arial" panose="020B0604020202020204" pitchFamily="34" charset="0"/>
              <a:buChar char="•"/>
            </a:pPr>
            <a:r>
              <a:rPr lang="en-US" sz="3200" dirty="0"/>
              <a:t>Example: asking for a higher security deposit</a:t>
            </a:r>
          </a:p>
          <a:p>
            <a:pPr lvl="1">
              <a:buFont typeface="Arial" panose="020B0604020202020204" pitchFamily="34" charset="0"/>
              <a:buChar char="•"/>
            </a:pPr>
            <a:r>
              <a:rPr lang="en-US" sz="3200" dirty="0"/>
              <a:t>Independent living requirements</a:t>
            </a:r>
          </a:p>
          <a:p>
            <a:pPr>
              <a:buFont typeface="Arial" panose="020B0604020202020204" pitchFamily="34" charset="0"/>
              <a:buChar char="•"/>
            </a:pPr>
            <a:r>
              <a:rPr lang="en-US" sz="3200" dirty="0"/>
              <a:t>Discriminatory statements</a:t>
            </a:r>
          </a:p>
          <a:p>
            <a:pPr>
              <a:buFont typeface="Arial" panose="020B0604020202020204" pitchFamily="34" charset="0"/>
              <a:buChar char="•"/>
            </a:pPr>
            <a:r>
              <a:rPr lang="en-US" sz="3200" dirty="0"/>
              <a:t>Steering </a:t>
            </a:r>
          </a:p>
          <a:p>
            <a:pPr lvl="1">
              <a:buFont typeface="Arial" panose="020B0604020202020204" pitchFamily="34" charset="0"/>
              <a:buChar char="•"/>
            </a:pPr>
            <a:r>
              <a:rPr lang="en-US" sz="3200" dirty="0"/>
              <a:t>Example: only showing someone with a mobility impairment first floor units</a:t>
            </a:r>
          </a:p>
          <a:p>
            <a:pPr>
              <a:buFont typeface="Arial" panose="020B0604020202020204" pitchFamily="34" charset="0"/>
              <a:buChar char="•"/>
            </a:pPr>
            <a:r>
              <a:rPr lang="en-US" sz="3200" dirty="0"/>
              <a:t>Denying RA/RM without justification</a:t>
            </a:r>
          </a:p>
          <a:p>
            <a:pPr lvl="1">
              <a:buFont typeface="Arial" panose="020B0604020202020204" pitchFamily="34" charset="0"/>
              <a:buChar char="•"/>
            </a:pPr>
            <a:r>
              <a:rPr lang="en-US" sz="3200" dirty="0"/>
              <a:t>Includes simply ignoring the request which amounts to a denial in many cases</a:t>
            </a:r>
          </a:p>
          <a:p>
            <a:pPr lvl="1">
              <a:buFont typeface="Arial" panose="020B0604020202020204" pitchFamily="34" charset="0"/>
              <a:buChar char="•"/>
            </a:pPr>
            <a:r>
              <a:rPr lang="en-US" sz="3200" dirty="0"/>
              <a:t>Housing providers must engage in “interactive process” –See </a:t>
            </a:r>
            <a:r>
              <a:rPr lang="en-US" sz="3200" i="1" dirty="0"/>
              <a:t>Jankowski</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1769676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4308C-540B-57F6-0DAA-E0C2388A39F0}"/>
              </a:ext>
            </a:extLst>
          </p:cNvPr>
          <p:cNvSpPr>
            <a:spLocks noGrp="1"/>
          </p:cNvSpPr>
          <p:nvPr>
            <p:ph type="title"/>
          </p:nvPr>
        </p:nvSpPr>
        <p:spPr/>
        <p:txBody>
          <a:bodyPr/>
          <a:lstStyle/>
          <a:p>
            <a:r>
              <a:rPr lang="en-US" dirty="0"/>
              <a:t>Design &amp; Construction; Accessibility </a:t>
            </a:r>
          </a:p>
        </p:txBody>
      </p:sp>
      <p:sp>
        <p:nvSpPr>
          <p:cNvPr id="3" name="Content Placeholder 2">
            <a:extLst>
              <a:ext uri="{FF2B5EF4-FFF2-40B4-BE49-F238E27FC236}">
                <a16:creationId xmlns:a16="http://schemas.microsoft.com/office/drawing/2014/main" id="{8C16E493-BEFE-342D-F40E-E11CE4657910}"/>
              </a:ext>
            </a:extLst>
          </p:cNvPr>
          <p:cNvSpPr>
            <a:spLocks noGrp="1"/>
          </p:cNvSpPr>
          <p:nvPr>
            <p:ph idx="1"/>
          </p:nvPr>
        </p:nvSpPr>
        <p:spPr/>
        <p:txBody>
          <a:bodyPr/>
          <a:lstStyle/>
          <a:p>
            <a:r>
              <a:rPr lang="en-US" dirty="0"/>
              <a:t>Fair housing design and construction requirements apply to properties building for FIRST occupancy after March 1991 with four or more units;</a:t>
            </a:r>
          </a:p>
          <a:p>
            <a:r>
              <a:rPr lang="en-US" dirty="0"/>
              <a:t>All units if building has elevator, all ground-floor units if no elevator;</a:t>
            </a:r>
          </a:p>
          <a:p>
            <a:r>
              <a:rPr lang="en-US" dirty="0"/>
              <a:t>Very technical requirements for things like pressure required to open door, width of doors, heights of switches/outlet, </a:t>
            </a:r>
            <a:r>
              <a:rPr lang="en-US" dirty="0" err="1"/>
              <a:t>etc</a:t>
            </a:r>
            <a:r>
              <a:rPr lang="en-US" dirty="0"/>
              <a:t>;</a:t>
            </a:r>
          </a:p>
          <a:p>
            <a:r>
              <a:rPr lang="en-US" dirty="0"/>
              <a:t>Section 504 has affirmative requirements for accessibility in covered facilities that private landlords do not have, regardless of when built. For example, when units are being rehabbed, they must make 5% fully accessible. </a:t>
            </a:r>
          </a:p>
          <a:p>
            <a:endParaRPr lang="en-US" dirty="0"/>
          </a:p>
          <a:p>
            <a:endParaRPr lang="en-US" dirty="0"/>
          </a:p>
        </p:txBody>
      </p:sp>
    </p:spTree>
    <p:extLst>
      <p:ext uri="{BB962C8B-B14F-4D97-AF65-F5344CB8AC3E}">
        <p14:creationId xmlns:p14="http://schemas.microsoft.com/office/powerpoint/2010/main" val="132289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BC5C7-FB8C-1C5F-8D08-A817E27E808B}"/>
              </a:ext>
            </a:extLst>
          </p:cNvPr>
          <p:cNvSpPr>
            <a:spLocks noGrp="1"/>
          </p:cNvSpPr>
          <p:nvPr>
            <p:ph type="title"/>
          </p:nvPr>
        </p:nvSpPr>
        <p:spPr/>
        <p:txBody>
          <a:bodyPr/>
          <a:lstStyle/>
          <a:p>
            <a:r>
              <a:rPr lang="en-US" dirty="0"/>
              <a:t>Contents</a:t>
            </a:r>
          </a:p>
        </p:txBody>
      </p:sp>
      <p:sp>
        <p:nvSpPr>
          <p:cNvPr id="3" name="Content Placeholder 2">
            <a:extLst>
              <a:ext uri="{FF2B5EF4-FFF2-40B4-BE49-F238E27FC236}">
                <a16:creationId xmlns:a16="http://schemas.microsoft.com/office/drawing/2014/main" id="{9AFE41CA-77FE-E269-B743-C2F8B13CD688}"/>
              </a:ext>
            </a:extLst>
          </p:cNvPr>
          <p:cNvSpPr>
            <a:spLocks noGrp="1"/>
          </p:cNvSpPr>
          <p:nvPr>
            <p:ph idx="1"/>
          </p:nvPr>
        </p:nvSpPr>
        <p:spPr/>
        <p:txBody>
          <a:bodyPr/>
          <a:lstStyle/>
          <a:p>
            <a:pPr>
              <a:buFont typeface="Arial" panose="020B0604020202020204" pitchFamily="34" charset="0"/>
              <a:buChar char="•"/>
            </a:pPr>
            <a:r>
              <a:rPr lang="en-US" dirty="0"/>
              <a:t>Introduction </a:t>
            </a:r>
          </a:p>
          <a:p>
            <a:pPr>
              <a:buFont typeface="Arial" panose="020B0604020202020204" pitchFamily="34" charset="0"/>
              <a:buChar char="•"/>
            </a:pPr>
            <a:r>
              <a:rPr lang="en-US" dirty="0"/>
              <a:t>Housing Protections for People with Disabilities – sources of law</a:t>
            </a:r>
          </a:p>
          <a:p>
            <a:pPr>
              <a:buFont typeface="Arial" panose="020B0604020202020204" pitchFamily="34" charset="0"/>
              <a:buChar char="•"/>
            </a:pPr>
            <a:r>
              <a:rPr lang="en-US" dirty="0"/>
              <a:t>Definition of ‘disability’?</a:t>
            </a:r>
          </a:p>
          <a:p>
            <a:pPr>
              <a:buFont typeface="Arial" panose="020B0604020202020204" pitchFamily="34" charset="0"/>
              <a:buChar char="•"/>
            </a:pPr>
            <a:r>
              <a:rPr lang="en-US" dirty="0"/>
              <a:t>What are reasonable accommodations/modifications?</a:t>
            </a:r>
          </a:p>
          <a:p>
            <a:pPr>
              <a:buFont typeface="Arial" panose="020B0604020202020204" pitchFamily="34" charset="0"/>
              <a:buChar char="•"/>
            </a:pPr>
            <a:r>
              <a:rPr lang="en-US" dirty="0"/>
              <a:t>How do I request an RA/RM?  </a:t>
            </a:r>
          </a:p>
          <a:p>
            <a:pPr>
              <a:buFont typeface="Arial" panose="020B0604020202020204" pitchFamily="34" charset="0"/>
              <a:buChar char="•"/>
            </a:pPr>
            <a:r>
              <a:rPr lang="en-US" dirty="0"/>
              <a:t>Disability Letter Generator</a:t>
            </a:r>
          </a:p>
          <a:p>
            <a:pPr>
              <a:buFont typeface="Arial" panose="020B0604020202020204" pitchFamily="34" charset="0"/>
              <a:buChar char="•"/>
            </a:pPr>
            <a:r>
              <a:rPr lang="en-US" dirty="0"/>
              <a:t>How do I report housing discrimination? </a:t>
            </a:r>
          </a:p>
          <a:p>
            <a:pPr>
              <a:buFont typeface="Arial" panose="020B0604020202020204" pitchFamily="34" charset="0"/>
              <a:buChar char="•"/>
            </a:pPr>
            <a:r>
              <a:rPr lang="en-US" dirty="0"/>
              <a:t>Other tenant protections</a:t>
            </a:r>
          </a:p>
          <a:p>
            <a:pPr>
              <a:buFont typeface="Arial" panose="020B0604020202020204" pitchFamily="34" charset="0"/>
              <a:buChar char="•"/>
            </a:pPr>
            <a:r>
              <a:rPr lang="en-US" dirty="0"/>
              <a:t>Questions </a:t>
            </a:r>
          </a:p>
          <a:p>
            <a:endParaRPr lang="en-US" dirty="0"/>
          </a:p>
        </p:txBody>
      </p:sp>
    </p:spTree>
    <p:extLst>
      <p:ext uri="{BB962C8B-B14F-4D97-AF65-F5344CB8AC3E}">
        <p14:creationId xmlns:p14="http://schemas.microsoft.com/office/powerpoint/2010/main" val="130576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4553782-5D46-CE7D-8306-4C0A026FA0FC}"/>
              </a:ext>
            </a:extLst>
          </p:cNvPr>
          <p:cNvSpPr txBox="1">
            <a:spLocks/>
          </p:cNvSpPr>
          <p:nvPr/>
        </p:nvSpPr>
        <p:spPr>
          <a:xfrm>
            <a:off x="1893916" y="2052341"/>
            <a:ext cx="8404167" cy="1450757"/>
          </a:xfrm>
          <a:prstGeom prst="rect">
            <a:avLst/>
          </a:prstGeom>
        </p:spPr>
        <p:txBody>
          <a:bodyPr/>
          <a:lstStyle>
            <a:lvl1pPr algn="l" defTabSz="914400" rtl="0" eaLnBrk="1" latinLnBrk="0" hangingPunct="1">
              <a:lnSpc>
                <a:spcPct val="85000"/>
              </a:lnSpc>
              <a:spcBef>
                <a:spcPct val="0"/>
              </a:spcBef>
              <a:buNone/>
              <a:defRPr sz="4800" kern="1200" spc="-50" baseline="0">
                <a:solidFill>
                  <a:srgbClr val="1B365D"/>
                </a:solidFill>
                <a:latin typeface="+mj-lt"/>
                <a:ea typeface="+mj-ea"/>
                <a:cs typeface="+mj-cs"/>
              </a:defRPr>
            </a:lvl1pPr>
          </a:lstStyle>
          <a:p>
            <a:pPr algn="ctr"/>
            <a:r>
              <a:rPr lang="en-US" dirty="0"/>
              <a:t>Other protected classes closely associated with people with disabilities</a:t>
            </a:r>
          </a:p>
        </p:txBody>
      </p:sp>
    </p:spTree>
    <p:extLst>
      <p:ext uri="{BB962C8B-B14F-4D97-AF65-F5344CB8AC3E}">
        <p14:creationId xmlns:p14="http://schemas.microsoft.com/office/powerpoint/2010/main" val="22756989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4C427-829E-EF8C-CAC8-F33F219B5FBE}"/>
              </a:ext>
            </a:extLst>
          </p:cNvPr>
          <p:cNvSpPr>
            <a:spLocks noGrp="1"/>
          </p:cNvSpPr>
          <p:nvPr>
            <p:ph type="title"/>
          </p:nvPr>
        </p:nvSpPr>
        <p:spPr/>
        <p:txBody>
          <a:bodyPr/>
          <a:lstStyle/>
          <a:p>
            <a:r>
              <a:rPr lang="en-US" dirty="0"/>
              <a:t>Protected Classes Associated with Disabilities </a:t>
            </a:r>
          </a:p>
        </p:txBody>
      </p:sp>
      <p:sp>
        <p:nvSpPr>
          <p:cNvPr id="3" name="Content Placeholder 2">
            <a:extLst>
              <a:ext uri="{FF2B5EF4-FFF2-40B4-BE49-F238E27FC236}">
                <a16:creationId xmlns:a16="http://schemas.microsoft.com/office/drawing/2014/main" id="{BFE1E174-B007-A6F8-90D5-DCA663DFFB8D}"/>
              </a:ext>
            </a:extLst>
          </p:cNvPr>
          <p:cNvSpPr>
            <a:spLocks noGrp="1"/>
          </p:cNvSpPr>
          <p:nvPr>
            <p:ph idx="1"/>
          </p:nvPr>
        </p:nvSpPr>
        <p:spPr/>
        <p:txBody>
          <a:bodyPr/>
          <a:lstStyle/>
          <a:p>
            <a:pPr marL="0" indent="0">
              <a:buNone/>
            </a:pPr>
            <a:r>
              <a:rPr lang="en-US" sz="2400" dirty="0"/>
              <a:t>Individuals are almost always members of more than one protected class. </a:t>
            </a:r>
          </a:p>
          <a:p>
            <a:pPr marL="0" indent="0">
              <a:buNone/>
            </a:pPr>
            <a:endParaRPr lang="en-US" sz="2400" dirty="0"/>
          </a:p>
          <a:p>
            <a:pPr marL="0" indent="0">
              <a:buNone/>
            </a:pPr>
            <a:r>
              <a:rPr lang="en-US" sz="2400" dirty="0"/>
              <a:t>Most common discrimination complaints we receive: disability, lawful source of income, and familial status </a:t>
            </a:r>
          </a:p>
          <a:p>
            <a:pPr marL="0" indent="0">
              <a:buNone/>
            </a:pPr>
            <a:endParaRPr lang="en-US" sz="2400" dirty="0"/>
          </a:p>
          <a:p>
            <a:pPr marL="0" indent="0">
              <a:buNone/>
            </a:pPr>
            <a:r>
              <a:rPr lang="en-US" sz="2400" dirty="0"/>
              <a:t>Let’s define these associated protections. </a:t>
            </a:r>
          </a:p>
          <a:p>
            <a:endParaRPr lang="en-US" dirty="0"/>
          </a:p>
        </p:txBody>
      </p:sp>
    </p:spTree>
    <p:extLst>
      <p:ext uri="{BB962C8B-B14F-4D97-AF65-F5344CB8AC3E}">
        <p14:creationId xmlns:p14="http://schemas.microsoft.com/office/powerpoint/2010/main" val="32483594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4D50F-F34B-D45E-D0CF-2D6408555DFB}"/>
              </a:ext>
            </a:extLst>
          </p:cNvPr>
          <p:cNvSpPr>
            <a:spLocks noGrp="1"/>
          </p:cNvSpPr>
          <p:nvPr>
            <p:ph type="title"/>
          </p:nvPr>
        </p:nvSpPr>
        <p:spPr/>
        <p:txBody>
          <a:bodyPr/>
          <a:lstStyle/>
          <a:p>
            <a:r>
              <a:rPr lang="en-US" dirty="0"/>
              <a:t>Lawful Source of Income</a:t>
            </a:r>
          </a:p>
        </p:txBody>
      </p:sp>
      <p:sp>
        <p:nvSpPr>
          <p:cNvPr id="3" name="Content Placeholder 2">
            <a:extLst>
              <a:ext uri="{FF2B5EF4-FFF2-40B4-BE49-F238E27FC236}">
                <a16:creationId xmlns:a16="http://schemas.microsoft.com/office/drawing/2014/main" id="{A74D1076-9AED-1EED-FC78-E86BED2492A6}"/>
              </a:ext>
            </a:extLst>
          </p:cNvPr>
          <p:cNvSpPr>
            <a:spLocks noGrp="1"/>
          </p:cNvSpPr>
          <p:nvPr>
            <p:ph idx="1"/>
          </p:nvPr>
        </p:nvSpPr>
        <p:spPr>
          <a:xfrm>
            <a:off x="1097280" y="1845734"/>
            <a:ext cx="10058400" cy="4315430"/>
          </a:xfrm>
        </p:spPr>
        <p:txBody>
          <a:bodyPr>
            <a:normAutofit lnSpcReduction="10000"/>
          </a:bodyPr>
          <a:lstStyle/>
          <a:p>
            <a:pPr marL="0" indent="0">
              <a:buNone/>
            </a:pPr>
            <a:r>
              <a:rPr lang="en-US" sz="2400" dirty="0"/>
              <a:t>In Connecticut lawful income includes:</a:t>
            </a:r>
          </a:p>
          <a:p>
            <a:pPr lvl="1">
              <a:buFont typeface="Arial" panose="020B0604020202020204" pitchFamily="34" charset="0"/>
              <a:buChar char="•"/>
            </a:pPr>
            <a:r>
              <a:rPr lang="en-US" sz="2400" dirty="0"/>
              <a:t>Social Security</a:t>
            </a:r>
          </a:p>
          <a:p>
            <a:pPr lvl="2">
              <a:buFont typeface="Arial" panose="020B0604020202020204" pitchFamily="34" charset="0"/>
              <a:buChar char="•"/>
            </a:pPr>
            <a:r>
              <a:rPr lang="en-US" sz="2400" dirty="0"/>
              <a:t>Supplemental Security Income (SSI)</a:t>
            </a:r>
          </a:p>
          <a:p>
            <a:pPr lvl="1">
              <a:buFont typeface="Arial" panose="020B0604020202020204" pitchFamily="34" charset="0"/>
              <a:buChar char="•"/>
            </a:pPr>
            <a:r>
              <a:rPr lang="en-US" sz="2400" dirty="0"/>
              <a:t>Housing Assistance </a:t>
            </a:r>
          </a:p>
          <a:p>
            <a:pPr lvl="2">
              <a:buFont typeface="Arial" panose="020B0604020202020204" pitchFamily="34" charset="0"/>
              <a:buChar char="•"/>
            </a:pPr>
            <a:r>
              <a:rPr lang="en-US" sz="2400" dirty="0"/>
              <a:t>Section 8</a:t>
            </a:r>
          </a:p>
          <a:p>
            <a:pPr lvl="2">
              <a:buFont typeface="Arial" panose="020B0604020202020204" pitchFamily="34" charset="0"/>
              <a:buChar char="•"/>
            </a:pPr>
            <a:r>
              <a:rPr lang="en-US" sz="2400" dirty="0"/>
              <a:t>RAP</a:t>
            </a:r>
          </a:p>
          <a:p>
            <a:pPr lvl="2">
              <a:buFont typeface="Arial" panose="020B0604020202020204" pitchFamily="34" charset="0"/>
              <a:buChar char="•"/>
            </a:pPr>
            <a:r>
              <a:rPr lang="en-US" sz="2400" dirty="0" err="1"/>
              <a:t>UniteCT</a:t>
            </a:r>
            <a:r>
              <a:rPr lang="en-US" sz="2400" dirty="0"/>
              <a:t> / pandemic-related housing assistance / rent bank</a:t>
            </a:r>
          </a:p>
          <a:p>
            <a:pPr lvl="1">
              <a:buFont typeface="Arial" panose="020B0604020202020204" pitchFamily="34" charset="0"/>
              <a:buChar char="•"/>
            </a:pPr>
            <a:r>
              <a:rPr lang="en-US" sz="2400" dirty="0"/>
              <a:t>Child Support</a:t>
            </a:r>
          </a:p>
          <a:p>
            <a:pPr lvl="1">
              <a:buFont typeface="Arial" panose="020B0604020202020204" pitchFamily="34" charset="0"/>
              <a:buChar char="•"/>
            </a:pPr>
            <a:r>
              <a:rPr lang="en-US" sz="2400" dirty="0"/>
              <a:t>Alimony</a:t>
            </a:r>
          </a:p>
          <a:p>
            <a:pPr lvl="1">
              <a:buFont typeface="Arial" panose="020B0604020202020204" pitchFamily="34" charset="0"/>
              <a:buChar char="•"/>
            </a:pPr>
            <a:r>
              <a:rPr lang="en-US" sz="2400" dirty="0"/>
              <a:t>Public or state-administered general assistance </a:t>
            </a:r>
          </a:p>
          <a:p>
            <a:pPr lvl="2">
              <a:buFont typeface="Arial" panose="020B0604020202020204" pitchFamily="34" charset="0"/>
              <a:buChar char="•"/>
            </a:pPr>
            <a:r>
              <a:rPr lang="en-US" sz="2400" dirty="0"/>
              <a:t>Temporary Assistance for Needy Families (TANF)</a:t>
            </a:r>
          </a:p>
          <a:p>
            <a:endParaRPr lang="en-US" dirty="0"/>
          </a:p>
        </p:txBody>
      </p:sp>
    </p:spTree>
    <p:extLst>
      <p:ext uri="{BB962C8B-B14F-4D97-AF65-F5344CB8AC3E}">
        <p14:creationId xmlns:p14="http://schemas.microsoft.com/office/powerpoint/2010/main" val="39018541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60AC7-94CC-7014-7157-BB12F7C90DBF}"/>
              </a:ext>
            </a:extLst>
          </p:cNvPr>
          <p:cNvSpPr>
            <a:spLocks noGrp="1"/>
          </p:cNvSpPr>
          <p:nvPr>
            <p:ph type="title"/>
          </p:nvPr>
        </p:nvSpPr>
        <p:spPr/>
        <p:txBody>
          <a:bodyPr/>
          <a:lstStyle/>
          <a:p>
            <a:r>
              <a:rPr lang="en-US" dirty="0"/>
              <a:t>Familial Status Definition</a:t>
            </a:r>
          </a:p>
        </p:txBody>
      </p:sp>
      <p:sp>
        <p:nvSpPr>
          <p:cNvPr id="3" name="Content Placeholder 2">
            <a:extLst>
              <a:ext uri="{FF2B5EF4-FFF2-40B4-BE49-F238E27FC236}">
                <a16:creationId xmlns:a16="http://schemas.microsoft.com/office/drawing/2014/main" id="{56271222-D30D-504E-E34F-8ADE81A5C570}"/>
              </a:ext>
            </a:extLst>
          </p:cNvPr>
          <p:cNvSpPr>
            <a:spLocks noGrp="1"/>
          </p:cNvSpPr>
          <p:nvPr>
            <p:ph idx="1"/>
          </p:nvPr>
        </p:nvSpPr>
        <p:spPr>
          <a:xfrm>
            <a:off x="1097280" y="1923393"/>
            <a:ext cx="10058400" cy="4292543"/>
          </a:xfrm>
        </p:spPr>
        <p:txBody>
          <a:bodyPr>
            <a:normAutofit fontScale="92500"/>
          </a:bodyPr>
          <a:lstStyle/>
          <a:p>
            <a:pPr>
              <a:buFont typeface="Arial" panose="020B0604020202020204" pitchFamily="34" charset="0"/>
              <a:buChar char="•"/>
            </a:pPr>
            <a:r>
              <a:rPr lang="en-US" sz="2400" dirty="0"/>
              <a:t>Three definitions under the FHA:</a:t>
            </a:r>
          </a:p>
          <a:p>
            <a:pPr lvl="1">
              <a:buFont typeface="Arial" panose="020B0604020202020204" pitchFamily="34" charset="0"/>
              <a:buChar char="•"/>
            </a:pPr>
            <a:r>
              <a:rPr lang="en-US" sz="2400" dirty="0"/>
              <a:t>A household that includes a parent or person standing in place of a parent (need not be official) with children under the age of 18;</a:t>
            </a:r>
          </a:p>
          <a:p>
            <a:pPr lvl="1">
              <a:buFont typeface="Arial" panose="020B0604020202020204" pitchFamily="34" charset="0"/>
              <a:buChar char="•"/>
            </a:pPr>
            <a:r>
              <a:rPr lang="en-US" sz="2400" dirty="0"/>
              <a:t>A household that includes a pregnant person;</a:t>
            </a:r>
          </a:p>
          <a:p>
            <a:pPr lvl="1">
              <a:buFont typeface="Arial" panose="020B0604020202020204" pitchFamily="34" charset="0"/>
              <a:buChar char="•"/>
            </a:pPr>
            <a:r>
              <a:rPr lang="en-US" sz="2400" dirty="0"/>
              <a:t>A household in the process of obtaining custody of a child under the age of 18 </a:t>
            </a:r>
          </a:p>
          <a:p>
            <a:pPr>
              <a:buFont typeface="Arial" panose="020B0604020202020204" pitchFamily="34" charset="0"/>
              <a:buChar char="•"/>
            </a:pPr>
            <a:r>
              <a:rPr lang="en-US" sz="2400" dirty="0"/>
              <a:t>Types of familial status discrimination</a:t>
            </a:r>
          </a:p>
          <a:p>
            <a:pPr lvl="1">
              <a:buFont typeface="Arial" panose="020B0604020202020204" pitchFamily="34" charset="0"/>
              <a:buChar char="•"/>
            </a:pPr>
            <a:r>
              <a:rPr lang="en-US" sz="2400" dirty="0"/>
              <a:t>Punishing people for children making noise </a:t>
            </a:r>
          </a:p>
          <a:p>
            <a:pPr lvl="1">
              <a:buFont typeface="Arial" panose="020B0604020202020204" pitchFamily="34" charset="0"/>
              <a:buChar char="•"/>
            </a:pPr>
            <a:r>
              <a:rPr lang="en-US" sz="2400" dirty="0"/>
              <a:t>Restricting number of occupants</a:t>
            </a:r>
          </a:p>
          <a:p>
            <a:pPr lvl="1">
              <a:buFont typeface="Arial" panose="020B0604020202020204" pitchFamily="34" charset="0"/>
              <a:buChar char="•"/>
            </a:pPr>
            <a:r>
              <a:rPr lang="en-US" sz="2400" dirty="0"/>
              <a:t>Explicitly disallowing children or charging more for children</a:t>
            </a:r>
          </a:p>
          <a:p>
            <a:pPr lvl="1">
              <a:buFont typeface="Arial" panose="020B0604020202020204" pitchFamily="34" charset="0"/>
              <a:buChar char="•"/>
            </a:pPr>
            <a:r>
              <a:rPr lang="en-US" sz="2400" dirty="0"/>
              <a:t>Different rules for children – no swimming, no playing, </a:t>
            </a:r>
            <a:r>
              <a:rPr lang="en-US" sz="2400" dirty="0" err="1"/>
              <a:t>etc</a:t>
            </a:r>
            <a:endParaRPr lang="en-US" sz="2400" dirty="0"/>
          </a:p>
          <a:p>
            <a:endParaRPr lang="en-US" dirty="0"/>
          </a:p>
        </p:txBody>
      </p:sp>
    </p:spTree>
    <p:extLst>
      <p:ext uri="{BB962C8B-B14F-4D97-AF65-F5344CB8AC3E}">
        <p14:creationId xmlns:p14="http://schemas.microsoft.com/office/powerpoint/2010/main" val="5463717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4553782-5D46-CE7D-8306-4C0A026FA0FC}"/>
              </a:ext>
            </a:extLst>
          </p:cNvPr>
          <p:cNvSpPr txBox="1">
            <a:spLocks/>
          </p:cNvSpPr>
          <p:nvPr/>
        </p:nvSpPr>
        <p:spPr>
          <a:xfrm>
            <a:off x="1893916" y="2052341"/>
            <a:ext cx="8404167" cy="1450757"/>
          </a:xfrm>
          <a:prstGeom prst="rect">
            <a:avLst/>
          </a:prstGeom>
        </p:spPr>
        <p:txBody>
          <a:bodyPr/>
          <a:lstStyle>
            <a:lvl1pPr algn="l" defTabSz="914400" rtl="0" eaLnBrk="1" latinLnBrk="0" hangingPunct="1">
              <a:lnSpc>
                <a:spcPct val="85000"/>
              </a:lnSpc>
              <a:spcBef>
                <a:spcPct val="0"/>
              </a:spcBef>
              <a:buNone/>
              <a:defRPr sz="4800" kern="1200" spc="-50" baseline="0">
                <a:solidFill>
                  <a:srgbClr val="1B365D"/>
                </a:solidFill>
                <a:latin typeface="+mj-lt"/>
                <a:ea typeface="+mj-ea"/>
                <a:cs typeface="+mj-cs"/>
              </a:defRPr>
            </a:lvl1pPr>
          </a:lstStyle>
          <a:p>
            <a:pPr algn="ctr"/>
            <a:r>
              <a:rPr lang="en-US" dirty="0"/>
              <a:t>Reasonable Accommodations and Reasonable Modifications</a:t>
            </a:r>
          </a:p>
        </p:txBody>
      </p:sp>
    </p:spTree>
    <p:extLst>
      <p:ext uri="{BB962C8B-B14F-4D97-AF65-F5344CB8AC3E}">
        <p14:creationId xmlns:p14="http://schemas.microsoft.com/office/powerpoint/2010/main" val="19621694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84B51-263C-1A64-09E6-03537DC0B762}"/>
              </a:ext>
            </a:extLst>
          </p:cNvPr>
          <p:cNvSpPr>
            <a:spLocks noGrp="1"/>
          </p:cNvSpPr>
          <p:nvPr>
            <p:ph type="title"/>
          </p:nvPr>
        </p:nvSpPr>
        <p:spPr/>
        <p:txBody>
          <a:bodyPr/>
          <a:lstStyle/>
          <a:p>
            <a:r>
              <a:rPr lang="en-US" dirty="0"/>
              <a:t>What is a reasonable accommodation?</a:t>
            </a:r>
          </a:p>
        </p:txBody>
      </p:sp>
      <p:sp>
        <p:nvSpPr>
          <p:cNvPr id="3" name="Content Placeholder 2">
            <a:extLst>
              <a:ext uri="{FF2B5EF4-FFF2-40B4-BE49-F238E27FC236}">
                <a16:creationId xmlns:a16="http://schemas.microsoft.com/office/drawing/2014/main" id="{2A2F963D-32B7-F8B8-C5CA-878A8F360C05}"/>
              </a:ext>
            </a:extLst>
          </p:cNvPr>
          <p:cNvSpPr>
            <a:spLocks noGrp="1"/>
          </p:cNvSpPr>
          <p:nvPr>
            <p:ph idx="1"/>
          </p:nvPr>
        </p:nvSpPr>
        <p:spPr/>
        <p:txBody>
          <a:bodyPr/>
          <a:lstStyle/>
          <a:p>
            <a:r>
              <a:rPr lang="en-US" sz="2400" dirty="0"/>
              <a:t>A </a:t>
            </a:r>
            <a:r>
              <a:rPr lang="en-US" sz="2400" b="1" dirty="0"/>
              <a:t>reasonable accommodation</a:t>
            </a:r>
            <a:r>
              <a:rPr lang="en-US" sz="2400" dirty="0"/>
              <a:t> is a request to a housing provider for an exception or change to rules, policies, practices, or services that will assist a person with a disability to have equal opportunity to use and enjoy a dwelling unit or common space. </a:t>
            </a:r>
          </a:p>
          <a:p>
            <a:endParaRPr lang="en-US" dirty="0"/>
          </a:p>
        </p:txBody>
      </p:sp>
    </p:spTree>
    <p:extLst>
      <p:ext uri="{BB962C8B-B14F-4D97-AF65-F5344CB8AC3E}">
        <p14:creationId xmlns:p14="http://schemas.microsoft.com/office/powerpoint/2010/main" val="33226599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EFCE9-7DFF-4AE5-D216-1EE897E389A1}"/>
              </a:ext>
            </a:extLst>
          </p:cNvPr>
          <p:cNvSpPr>
            <a:spLocks noGrp="1"/>
          </p:cNvSpPr>
          <p:nvPr>
            <p:ph type="title"/>
          </p:nvPr>
        </p:nvSpPr>
        <p:spPr/>
        <p:txBody>
          <a:bodyPr/>
          <a:lstStyle/>
          <a:p>
            <a:r>
              <a:rPr lang="en-US" dirty="0"/>
              <a:t>What is a reasonable accommodation?</a:t>
            </a:r>
          </a:p>
        </p:txBody>
      </p:sp>
      <p:sp>
        <p:nvSpPr>
          <p:cNvPr id="3" name="Content Placeholder 2">
            <a:extLst>
              <a:ext uri="{FF2B5EF4-FFF2-40B4-BE49-F238E27FC236}">
                <a16:creationId xmlns:a16="http://schemas.microsoft.com/office/drawing/2014/main" id="{09160D1B-07F4-4FEF-A6C0-73D50283A0D7}"/>
              </a:ext>
            </a:extLst>
          </p:cNvPr>
          <p:cNvSpPr>
            <a:spLocks noGrp="1"/>
          </p:cNvSpPr>
          <p:nvPr>
            <p:ph idx="1"/>
          </p:nvPr>
        </p:nvSpPr>
        <p:spPr/>
        <p:txBody>
          <a:bodyPr>
            <a:normAutofit fontScale="62500" lnSpcReduction="20000"/>
          </a:bodyPr>
          <a:lstStyle/>
          <a:p>
            <a:pPr marL="0" indent="0">
              <a:buNone/>
            </a:pPr>
            <a:r>
              <a:rPr lang="en-US" sz="3600" dirty="0"/>
              <a:t>Some examples of reasonable accommodations (RAs) include:</a:t>
            </a:r>
          </a:p>
          <a:p>
            <a:pPr lvl="1">
              <a:buFont typeface="Arial" panose="020B0604020202020204" pitchFamily="34" charset="0"/>
              <a:buChar char="•"/>
            </a:pPr>
            <a:r>
              <a:rPr lang="en-US" sz="3600" dirty="0"/>
              <a:t>Allowing a tenant to have a service animal </a:t>
            </a:r>
            <a:r>
              <a:rPr lang="en-US" sz="3600" b="1" dirty="0"/>
              <a:t>or </a:t>
            </a:r>
            <a:r>
              <a:rPr lang="en-US" sz="3600" dirty="0"/>
              <a:t>a companion animal in a building that doesn’t allow pets</a:t>
            </a:r>
          </a:p>
          <a:p>
            <a:pPr lvl="1">
              <a:buFont typeface="Arial" panose="020B0604020202020204" pitchFamily="34" charset="0"/>
              <a:buChar char="•"/>
            </a:pPr>
            <a:r>
              <a:rPr lang="en-US" sz="3600" dirty="0"/>
              <a:t>A change in the way a housing provider communicates with a tenant, for example requesting phone calls instead of written notices for a person who has a vision impairment</a:t>
            </a:r>
          </a:p>
          <a:p>
            <a:pPr lvl="1">
              <a:buFont typeface="Arial" panose="020B0604020202020204" pitchFamily="34" charset="0"/>
              <a:buChar char="•"/>
            </a:pPr>
            <a:r>
              <a:rPr lang="en-US" sz="3600" dirty="0"/>
              <a:t>Permitting a live-in personal care attendant to live with a resident with a disability and waving any fees or rules due to this need</a:t>
            </a:r>
          </a:p>
          <a:p>
            <a:pPr lvl="1">
              <a:buFont typeface="Arial" panose="020B0604020202020204" pitchFamily="34" charset="0"/>
              <a:buChar char="•"/>
            </a:pPr>
            <a:r>
              <a:rPr lang="en-US" sz="3600" dirty="0"/>
              <a:t>Changes to parking rules</a:t>
            </a:r>
          </a:p>
          <a:p>
            <a:r>
              <a:rPr lang="en-US" sz="3600" dirty="0"/>
              <a:t>Tenant may not be required to pay for accommodations, but might need to comply with other laws, such as dog licenses &amp; vaccines for the animal</a:t>
            </a:r>
          </a:p>
          <a:p>
            <a:endParaRPr lang="en-US" dirty="0"/>
          </a:p>
        </p:txBody>
      </p:sp>
    </p:spTree>
    <p:extLst>
      <p:ext uri="{BB962C8B-B14F-4D97-AF65-F5344CB8AC3E}">
        <p14:creationId xmlns:p14="http://schemas.microsoft.com/office/powerpoint/2010/main" val="8752768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162A4-84B8-2150-D79A-6BCD9C98D0DE}"/>
              </a:ext>
            </a:extLst>
          </p:cNvPr>
          <p:cNvSpPr>
            <a:spLocks noGrp="1"/>
          </p:cNvSpPr>
          <p:nvPr>
            <p:ph type="title"/>
          </p:nvPr>
        </p:nvSpPr>
        <p:spPr/>
        <p:txBody>
          <a:bodyPr/>
          <a:lstStyle/>
          <a:p>
            <a:r>
              <a:rPr lang="en-US" dirty="0"/>
              <a:t>What is a reasonable modification?</a:t>
            </a:r>
          </a:p>
        </p:txBody>
      </p:sp>
      <p:sp>
        <p:nvSpPr>
          <p:cNvPr id="3" name="Content Placeholder 2">
            <a:extLst>
              <a:ext uri="{FF2B5EF4-FFF2-40B4-BE49-F238E27FC236}">
                <a16:creationId xmlns:a16="http://schemas.microsoft.com/office/drawing/2014/main" id="{45909935-CD7C-2CF3-D531-F282229D7ED6}"/>
              </a:ext>
            </a:extLst>
          </p:cNvPr>
          <p:cNvSpPr>
            <a:spLocks noGrp="1"/>
          </p:cNvSpPr>
          <p:nvPr>
            <p:ph idx="1"/>
          </p:nvPr>
        </p:nvSpPr>
        <p:spPr/>
        <p:txBody>
          <a:bodyPr>
            <a:normAutofit fontScale="62500" lnSpcReduction="20000"/>
          </a:bodyPr>
          <a:lstStyle/>
          <a:p>
            <a:pPr marL="0" indent="0">
              <a:buNone/>
            </a:pPr>
            <a:r>
              <a:rPr lang="en-US" sz="3400" dirty="0"/>
              <a:t>A </a:t>
            </a:r>
            <a:r>
              <a:rPr lang="en-US" sz="3400" b="1" dirty="0"/>
              <a:t>reasonable modification</a:t>
            </a:r>
            <a:r>
              <a:rPr lang="en-US" sz="3400" dirty="0"/>
              <a:t> is a physical change to a structure or premise that allows a person with a disability to have full access/use of their housing unit or common areas.</a:t>
            </a:r>
          </a:p>
          <a:p>
            <a:pPr lvl="1">
              <a:buFont typeface="Arial" panose="020B0604020202020204" pitchFamily="34" charset="0"/>
              <a:buChar char="•"/>
            </a:pPr>
            <a:r>
              <a:rPr lang="en-US" sz="3400" dirty="0"/>
              <a:t>Examples of reasonable modifications (RMs) include:</a:t>
            </a:r>
          </a:p>
          <a:p>
            <a:pPr lvl="2">
              <a:buFont typeface="Arial" panose="020B0604020202020204" pitchFamily="34" charset="0"/>
              <a:buChar char="•"/>
            </a:pPr>
            <a:r>
              <a:rPr lang="en-US" sz="3400" dirty="0"/>
              <a:t>Adding a ramp or modifying steps to allow access to part of the complex or housing unit of the person with the disability</a:t>
            </a:r>
          </a:p>
          <a:p>
            <a:pPr lvl="2">
              <a:buFont typeface="Arial" panose="020B0604020202020204" pitchFamily="34" charset="0"/>
              <a:buChar char="•"/>
            </a:pPr>
            <a:r>
              <a:rPr lang="en-US" sz="3400" dirty="0"/>
              <a:t>Relocating electrical outlets so that a person using a wheelchair can access them easily</a:t>
            </a:r>
          </a:p>
          <a:p>
            <a:r>
              <a:rPr lang="en-US" sz="3400" dirty="0"/>
              <a:t>Modification is maintained by landlord </a:t>
            </a:r>
            <a:r>
              <a:rPr lang="en-US" sz="3400" u="sng" dirty="0"/>
              <a:t>if</a:t>
            </a:r>
            <a:r>
              <a:rPr lang="en-US" sz="3400" dirty="0"/>
              <a:t> that area is normally maintained by landlord</a:t>
            </a:r>
          </a:p>
          <a:p>
            <a:r>
              <a:rPr lang="en-US" sz="3400" dirty="0"/>
              <a:t>Modifications usually costs money </a:t>
            </a:r>
          </a:p>
          <a:p>
            <a:r>
              <a:rPr lang="en-US" sz="3400" dirty="0"/>
              <a:t>Housing provider cannot require specific designs (unless they pay)</a:t>
            </a:r>
          </a:p>
          <a:p>
            <a:endParaRPr lang="en-US" dirty="0"/>
          </a:p>
        </p:txBody>
      </p:sp>
    </p:spTree>
    <p:extLst>
      <p:ext uri="{BB962C8B-B14F-4D97-AF65-F5344CB8AC3E}">
        <p14:creationId xmlns:p14="http://schemas.microsoft.com/office/powerpoint/2010/main" val="14772323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ABA83-7D10-339F-5FB0-C036923C9989}"/>
              </a:ext>
            </a:extLst>
          </p:cNvPr>
          <p:cNvSpPr>
            <a:spLocks noGrp="1"/>
          </p:cNvSpPr>
          <p:nvPr>
            <p:ph type="title"/>
          </p:nvPr>
        </p:nvSpPr>
        <p:spPr/>
        <p:txBody>
          <a:bodyPr/>
          <a:lstStyle/>
          <a:p>
            <a:r>
              <a:rPr lang="en-US" dirty="0"/>
              <a:t>Who pays for a reasonable modification?</a:t>
            </a:r>
          </a:p>
        </p:txBody>
      </p:sp>
      <p:sp>
        <p:nvSpPr>
          <p:cNvPr id="3" name="Content Placeholder 2">
            <a:extLst>
              <a:ext uri="{FF2B5EF4-FFF2-40B4-BE49-F238E27FC236}">
                <a16:creationId xmlns:a16="http://schemas.microsoft.com/office/drawing/2014/main" id="{B011518E-9A7E-C67D-B523-03404E05417E}"/>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n-US" sz="2400" dirty="0"/>
              <a:t>Private housing providers: they are </a:t>
            </a:r>
            <a:r>
              <a:rPr lang="en-US" sz="2400" u="sng" dirty="0"/>
              <a:t>not</a:t>
            </a:r>
            <a:r>
              <a:rPr lang="en-US" sz="2400" dirty="0"/>
              <a:t> required to pay for reasonable modifications to units and can request the resident to pay for the modification</a:t>
            </a:r>
          </a:p>
          <a:p>
            <a:pPr lvl="1">
              <a:buFont typeface="Arial" panose="020B0604020202020204" pitchFamily="34" charset="0"/>
              <a:buChar char="•"/>
            </a:pPr>
            <a:r>
              <a:rPr lang="en-US" sz="2400" dirty="0"/>
              <a:t>Includes people with Section 8 or other portable vouchers</a:t>
            </a:r>
          </a:p>
          <a:p>
            <a:pPr lvl="1">
              <a:buFont typeface="Arial" panose="020B0604020202020204" pitchFamily="34" charset="0"/>
              <a:buChar char="•"/>
            </a:pPr>
            <a:r>
              <a:rPr lang="en-US" sz="2400" u="sng" dirty="0"/>
              <a:t>May</a:t>
            </a:r>
            <a:r>
              <a:rPr lang="en-US" sz="2400" dirty="0"/>
              <a:t> require restoration of some </a:t>
            </a:r>
            <a:r>
              <a:rPr lang="en-US" sz="2400" u="sng" dirty="0"/>
              <a:t>interior</a:t>
            </a:r>
            <a:r>
              <a:rPr lang="en-US" sz="2400" dirty="0"/>
              <a:t> modifications at tenant’s expense including escrow of funds to pay for it</a:t>
            </a:r>
          </a:p>
          <a:p>
            <a:pPr lvl="1">
              <a:buFont typeface="Arial" panose="020B0604020202020204" pitchFamily="34" charset="0"/>
              <a:buChar char="•"/>
            </a:pPr>
            <a:r>
              <a:rPr lang="en-US" sz="2400" dirty="0"/>
              <a:t>Cannot require restoration of exterior modifications</a:t>
            </a:r>
          </a:p>
          <a:p>
            <a:pPr>
              <a:buFont typeface="Arial" panose="020B0604020202020204" pitchFamily="34" charset="0"/>
              <a:buChar char="•"/>
            </a:pPr>
            <a:r>
              <a:rPr lang="en-US" sz="2400" dirty="0"/>
              <a:t>Pursuant to Section 504 - Federally-subsidized housing providers must pay for the modification unless they can prove it is an administrative or financial burden. This may require that they put off other changes/improvements. </a:t>
            </a:r>
          </a:p>
          <a:p>
            <a:pPr lvl="1">
              <a:buFont typeface="Arial" panose="020B0604020202020204" pitchFamily="34" charset="0"/>
              <a:buChar char="•"/>
            </a:pPr>
            <a:r>
              <a:rPr lang="en-US" sz="2400" dirty="0"/>
              <a:t>Look at the usability to the person versus the cost </a:t>
            </a:r>
          </a:p>
          <a:p>
            <a:endParaRPr lang="en-US" dirty="0"/>
          </a:p>
        </p:txBody>
      </p:sp>
    </p:spTree>
    <p:extLst>
      <p:ext uri="{BB962C8B-B14F-4D97-AF65-F5344CB8AC3E}">
        <p14:creationId xmlns:p14="http://schemas.microsoft.com/office/powerpoint/2010/main" val="25481827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8FBE-2C7B-71C8-6555-D9D7410A4ED0}"/>
              </a:ext>
            </a:extLst>
          </p:cNvPr>
          <p:cNvSpPr>
            <a:spLocks noGrp="1"/>
          </p:cNvSpPr>
          <p:nvPr>
            <p:ph type="title"/>
          </p:nvPr>
        </p:nvSpPr>
        <p:spPr/>
        <p:txBody>
          <a:bodyPr/>
          <a:lstStyle/>
          <a:p>
            <a:r>
              <a:rPr lang="en-US" dirty="0"/>
              <a:t>What is reasonable? (See </a:t>
            </a:r>
            <a:r>
              <a:rPr lang="en-US" i="1" dirty="0" err="1"/>
              <a:t>Giebeler</a:t>
            </a:r>
            <a:r>
              <a:rPr lang="en-US" dirty="0"/>
              <a:t> case)</a:t>
            </a:r>
          </a:p>
        </p:txBody>
      </p:sp>
      <p:sp>
        <p:nvSpPr>
          <p:cNvPr id="3" name="Content Placeholder 2">
            <a:extLst>
              <a:ext uri="{FF2B5EF4-FFF2-40B4-BE49-F238E27FC236}">
                <a16:creationId xmlns:a16="http://schemas.microsoft.com/office/drawing/2014/main" id="{C6418C32-2B6E-4766-8C6E-C949371DAFDA}"/>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sz="2200" dirty="0"/>
              <a:t>An accommodation or modification is reasonable if it is practical and feasible. </a:t>
            </a:r>
          </a:p>
          <a:p>
            <a:pPr>
              <a:buFont typeface="Arial" panose="020B0604020202020204" pitchFamily="34" charset="0"/>
              <a:buChar char="•"/>
            </a:pPr>
            <a:r>
              <a:rPr lang="en-US" sz="2200" dirty="0"/>
              <a:t>If a housing provider denies request, they must show that it causes undue burden or is a fundamental alteration in the services.</a:t>
            </a:r>
          </a:p>
          <a:p>
            <a:pPr lvl="1">
              <a:buFont typeface="Arial" panose="020B0604020202020204" pitchFamily="34" charset="0"/>
              <a:buChar char="•"/>
            </a:pPr>
            <a:r>
              <a:rPr lang="en-US" sz="2200" dirty="0"/>
              <a:t>Some cost to the housing provider is acceptable (for accommodations)</a:t>
            </a:r>
          </a:p>
          <a:p>
            <a:pPr lvl="1">
              <a:buFont typeface="Arial" panose="020B0604020202020204" pitchFamily="34" charset="0"/>
              <a:buChar char="•"/>
            </a:pPr>
            <a:r>
              <a:rPr lang="en-US" sz="2200" dirty="0"/>
              <a:t>Interactive process – flat out “no” is not generally going to be legal	</a:t>
            </a:r>
          </a:p>
          <a:p>
            <a:pPr>
              <a:buFont typeface="Arial" panose="020B0604020202020204" pitchFamily="34" charset="0"/>
              <a:buChar char="•"/>
            </a:pPr>
            <a:r>
              <a:rPr lang="en-US" sz="2200" dirty="0"/>
              <a:t>Some limits: </a:t>
            </a:r>
          </a:p>
          <a:p>
            <a:pPr lvl="1">
              <a:buFont typeface="Arial" panose="020B0604020202020204" pitchFamily="34" charset="0"/>
              <a:buChar char="•"/>
            </a:pPr>
            <a:r>
              <a:rPr lang="en-US" sz="2200" dirty="0"/>
              <a:t>Specific concerns about a service/companion animal (no breed or size restrictions)</a:t>
            </a:r>
          </a:p>
          <a:p>
            <a:pPr lvl="1">
              <a:buFont typeface="Arial" panose="020B0604020202020204" pitchFamily="34" charset="0"/>
              <a:buChar char="•"/>
            </a:pPr>
            <a:r>
              <a:rPr lang="en-US" sz="2200" dirty="0"/>
              <a:t>Asking staff to do things they are not trained for or that would interfere with other tenants’ use and enjoyment to a significant degree</a:t>
            </a:r>
          </a:p>
          <a:p>
            <a:pPr lvl="1">
              <a:buFont typeface="Arial" panose="020B0604020202020204" pitchFamily="34" charset="0"/>
              <a:buChar char="•"/>
            </a:pPr>
            <a:r>
              <a:rPr lang="en-US" sz="2200" dirty="0"/>
              <a:t>May require compliance with local building code and use of licensed, insured professional, if applicable</a:t>
            </a:r>
          </a:p>
          <a:p>
            <a:pPr>
              <a:buFont typeface="Arial" panose="020B0604020202020204" pitchFamily="34" charset="0"/>
              <a:buChar char="•"/>
            </a:pPr>
            <a:r>
              <a:rPr lang="en-US" sz="2200" dirty="0"/>
              <a:t>If you are not sure a request is reasonable, that does not mean you can’t ask – it just means that if they say “no” you may not have recourse</a:t>
            </a:r>
          </a:p>
          <a:p>
            <a:endParaRPr lang="en-US" dirty="0"/>
          </a:p>
        </p:txBody>
      </p:sp>
    </p:spTree>
    <p:extLst>
      <p:ext uri="{BB962C8B-B14F-4D97-AF65-F5344CB8AC3E}">
        <p14:creationId xmlns:p14="http://schemas.microsoft.com/office/powerpoint/2010/main" val="2884213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0070EB1-DAE0-1CA1-BB1F-1A43744C8A14}"/>
              </a:ext>
            </a:extLst>
          </p:cNvPr>
          <p:cNvSpPr>
            <a:spLocks noGrp="1"/>
          </p:cNvSpPr>
          <p:nvPr>
            <p:ph idx="1"/>
          </p:nvPr>
        </p:nvSpPr>
        <p:spPr>
          <a:xfrm>
            <a:off x="4553081" y="1349528"/>
            <a:ext cx="6492240" cy="3916154"/>
          </a:xfrm>
        </p:spPr>
        <p:txBody>
          <a:bodyPr/>
          <a:lstStyle/>
          <a:p>
            <a:pPr marL="0" indent="0" algn="ctr">
              <a:buNone/>
            </a:pPr>
            <a:r>
              <a:rPr lang="en-US" b="1" dirty="0"/>
              <a:t>The mission of the Connecticut Fair Housing Center is to ensure that all people have equal access to housing opportunities in Connecticut. </a:t>
            </a:r>
          </a:p>
          <a:p>
            <a:pPr marL="0" indent="0" algn="ctr">
              <a:buNone/>
            </a:pPr>
            <a:endParaRPr lang="en-US" dirty="0"/>
          </a:p>
          <a:p>
            <a:pPr marL="0" indent="0" algn="ctr">
              <a:buNone/>
            </a:pPr>
            <a:r>
              <a:rPr lang="en-US" i="1" dirty="0"/>
              <a:t>Because housing discrimination disproportionately affects people with low incomes, the Center focuses on the intersection of poverty and housing discrimination. The Center also assists Connecticut homeowners who have been hardest by the nation’s ongoing foreclosure crisis. </a:t>
            </a:r>
          </a:p>
          <a:p>
            <a:endParaRPr lang="en-US" dirty="0"/>
          </a:p>
        </p:txBody>
      </p:sp>
      <p:sp>
        <p:nvSpPr>
          <p:cNvPr id="3" name="Title 1">
            <a:extLst>
              <a:ext uri="{FF2B5EF4-FFF2-40B4-BE49-F238E27FC236}">
                <a16:creationId xmlns:a16="http://schemas.microsoft.com/office/drawing/2014/main" id="{59A1FE0D-DD61-3A9E-71DA-B1FD17906ABB}"/>
              </a:ext>
            </a:extLst>
          </p:cNvPr>
          <p:cNvSpPr txBox="1">
            <a:spLocks/>
          </p:cNvSpPr>
          <p:nvPr/>
        </p:nvSpPr>
        <p:spPr>
          <a:xfrm>
            <a:off x="4553081" y="282202"/>
            <a:ext cx="8404167" cy="1450757"/>
          </a:xfrm>
          <a:prstGeom prst="rect">
            <a:avLst/>
          </a:prstGeom>
        </p:spPr>
        <p:txBody>
          <a:bodyPr/>
          <a:lstStyle>
            <a:lvl1pPr algn="l" defTabSz="914400" rtl="0" eaLnBrk="1" latinLnBrk="0" hangingPunct="1">
              <a:lnSpc>
                <a:spcPct val="85000"/>
              </a:lnSpc>
              <a:spcBef>
                <a:spcPct val="0"/>
              </a:spcBef>
              <a:buNone/>
              <a:defRPr sz="4800" kern="1200" spc="-50" baseline="0">
                <a:solidFill>
                  <a:srgbClr val="1B365D"/>
                </a:solidFill>
                <a:latin typeface="+mj-lt"/>
                <a:ea typeface="+mj-ea"/>
                <a:cs typeface="+mj-cs"/>
              </a:defRPr>
            </a:lvl1pPr>
          </a:lstStyle>
          <a:p>
            <a:r>
              <a:rPr lang="en-US" dirty="0"/>
              <a:t>About Us</a:t>
            </a:r>
          </a:p>
        </p:txBody>
      </p:sp>
    </p:spTree>
    <p:extLst>
      <p:ext uri="{BB962C8B-B14F-4D97-AF65-F5344CB8AC3E}">
        <p14:creationId xmlns:p14="http://schemas.microsoft.com/office/powerpoint/2010/main" val="2942154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71B3E-5542-82D1-8F22-1509DBA185EB}"/>
              </a:ext>
            </a:extLst>
          </p:cNvPr>
          <p:cNvSpPr>
            <a:spLocks noGrp="1"/>
          </p:cNvSpPr>
          <p:nvPr>
            <p:ph type="title"/>
          </p:nvPr>
        </p:nvSpPr>
        <p:spPr/>
        <p:txBody>
          <a:bodyPr/>
          <a:lstStyle/>
          <a:p>
            <a:r>
              <a:rPr lang="en-US" dirty="0"/>
              <a:t>Case Examples</a:t>
            </a:r>
          </a:p>
        </p:txBody>
      </p:sp>
      <p:sp>
        <p:nvSpPr>
          <p:cNvPr id="3" name="Content Placeholder 2">
            <a:extLst>
              <a:ext uri="{FF2B5EF4-FFF2-40B4-BE49-F238E27FC236}">
                <a16:creationId xmlns:a16="http://schemas.microsoft.com/office/drawing/2014/main" id="{CBD1A6B7-3235-E03C-E659-CB698823E86D}"/>
              </a:ext>
            </a:extLst>
          </p:cNvPr>
          <p:cNvSpPr>
            <a:spLocks noGrp="1"/>
          </p:cNvSpPr>
          <p:nvPr>
            <p:ph idx="1"/>
          </p:nvPr>
        </p:nvSpPr>
        <p:spPr/>
        <p:txBody>
          <a:bodyPr>
            <a:normAutofit/>
          </a:bodyPr>
          <a:lstStyle/>
          <a:p>
            <a:r>
              <a:rPr lang="en-US" sz="3600" dirty="0"/>
              <a:t>- Clicker and sticker (parking space)</a:t>
            </a:r>
          </a:p>
          <a:p>
            <a:r>
              <a:rPr lang="en-US" sz="3600" dirty="0"/>
              <a:t>- Gilead v. Town of Cromwell</a:t>
            </a:r>
          </a:p>
          <a:p>
            <a:r>
              <a:rPr lang="en-US" sz="3600" dirty="0"/>
              <a:t>- Independent living cases</a:t>
            </a:r>
          </a:p>
          <a:p>
            <a:r>
              <a:rPr lang="en-US" sz="3600" dirty="0"/>
              <a:t>- ESA case w/ breed restriction </a:t>
            </a:r>
          </a:p>
        </p:txBody>
      </p:sp>
    </p:spTree>
    <p:extLst>
      <p:ext uri="{BB962C8B-B14F-4D97-AF65-F5344CB8AC3E}">
        <p14:creationId xmlns:p14="http://schemas.microsoft.com/office/powerpoint/2010/main" val="40162036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7F192-DBFA-1CCB-FF19-90E77AE50C81}"/>
              </a:ext>
            </a:extLst>
          </p:cNvPr>
          <p:cNvSpPr>
            <a:spLocks noGrp="1"/>
          </p:cNvSpPr>
          <p:nvPr>
            <p:ph type="title"/>
          </p:nvPr>
        </p:nvSpPr>
        <p:spPr/>
        <p:txBody>
          <a:bodyPr>
            <a:normAutofit fontScale="90000"/>
          </a:bodyPr>
          <a:lstStyle/>
          <a:p>
            <a:r>
              <a:rPr lang="en-US" dirty="0"/>
              <a:t/>
            </a:r>
            <a:br>
              <a:rPr lang="en-US" dirty="0"/>
            </a:br>
            <a:r>
              <a:rPr lang="en-US" dirty="0"/>
              <a:t/>
            </a:r>
            <a:br>
              <a:rPr lang="en-US" dirty="0"/>
            </a:br>
            <a:r>
              <a:rPr lang="en-US" dirty="0"/>
              <a:t>Requests made / granted this year:</a:t>
            </a:r>
          </a:p>
        </p:txBody>
      </p:sp>
      <p:sp>
        <p:nvSpPr>
          <p:cNvPr id="3" name="Content Placeholder 2">
            <a:extLst>
              <a:ext uri="{FF2B5EF4-FFF2-40B4-BE49-F238E27FC236}">
                <a16:creationId xmlns:a16="http://schemas.microsoft.com/office/drawing/2014/main" id="{6BB45AC9-5CCA-C5C7-25EF-0E7C99260E99}"/>
              </a:ext>
            </a:extLst>
          </p:cNvPr>
          <p:cNvSpPr>
            <a:spLocks noGrp="1"/>
          </p:cNvSpPr>
          <p:nvPr>
            <p:ph idx="1"/>
          </p:nvPr>
        </p:nvSpPr>
        <p:spPr/>
        <p:txBody>
          <a:bodyPr/>
          <a:lstStyle/>
          <a:p>
            <a:pPr lvl="1"/>
            <a:r>
              <a:rPr lang="en-US" sz="1400" dirty="0"/>
              <a:t>Transfer based on mobility / conditions in unit </a:t>
            </a:r>
          </a:p>
          <a:p>
            <a:pPr lvl="1"/>
            <a:r>
              <a:rPr lang="en-US" sz="1400" dirty="0"/>
              <a:t>Delay eviction of tenant until end of school year where child needed special ed services at that address (bus)</a:t>
            </a:r>
          </a:p>
          <a:p>
            <a:pPr lvl="1"/>
            <a:r>
              <a:rPr lang="en-US" sz="1400" dirty="0"/>
              <a:t>New washer /dryer due to accessibility issues</a:t>
            </a:r>
          </a:p>
          <a:p>
            <a:pPr lvl="1"/>
            <a:r>
              <a:rPr lang="en-US" sz="1400" dirty="0"/>
              <a:t>Parking space </a:t>
            </a:r>
          </a:p>
          <a:p>
            <a:pPr lvl="1"/>
            <a:r>
              <a:rPr lang="en-US" sz="1400" dirty="0"/>
              <a:t>Early </a:t>
            </a:r>
            <a:r>
              <a:rPr lang="en-US" sz="1400"/>
              <a:t>lease termination </a:t>
            </a:r>
            <a:endParaRPr lang="en-US" sz="1400" dirty="0"/>
          </a:p>
          <a:p>
            <a:pPr lvl="1"/>
            <a:r>
              <a:rPr lang="en-US" sz="1400" dirty="0"/>
              <a:t>Do not evict for yelling at staff when yelling is result of disability </a:t>
            </a:r>
          </a:p>
          <a:p>
            <a:pPr lvl="1"/>
            <a:r>
              <a:rPr lang="en-US" sz="1400" dirty="0"/>
              <a:t>Fenced in yard for child with autism</a:t>
            </a:r>
          </a:p>
          <a:p>
            <a:pPr lvl="1"/>
            <a:r>
              <a:rPr lang="en-US" sz="1400" dirty="0"/>
              <a:t>Increase payment standard (housing choice voucher)</a:t>
            </a:r>
          </a:p>
          <a:p>
            <a:pPr lvl="1"/>
            <a:r>
              <a:rPr lang="en-US" sz="1400" dirty="0"/>
              <a:t>End eviction of elderly disabled tenant for “unauthorized occupant” – his son who takes care of him</a:t>
            </a:r>
          </a:p>
          <a:p>
            <a:pPr lvl="1"/>
            <a:r>
              <a:rPr lang="en-US" sz="1400" dirty="0"/>
              <a:t>Install ramp for person in wheelchair with double-amputation</a:t>
            </a:r>
          </a:p>
          <a:p>
            <a:pPr lvl="1"/>
            <a:r>
              <a:rPr lang="en-US" sz="1400" dirty="0"/>
              <a:t>End voucher termination process for tenant based on presence of son who she is guardian of due to mental health disability</a:t>
            </a:r>
          </a:p>
          <a:p>
            <a:pPr lvl="1"/>
            <a:r>
              <a:rPr lang="en-US" sz="1400" dirty="0"/>
              <a:t>Permit installation of ramp at condo owner’s expense – agree to maintain it and not require it to be removed</a:t>
            </a:r>
          </a:p>
          <a:p>
            <a:pPr lvl="1"/>
            <a:r>
              <a:rPr lang="en-US" sz="1400" dirty="0"/>
              <a:t>City ending blight prosecution where disability made yard clean-up difficult</a:t>
            </a:r>
          </a:p>
          <a:p>
            <a:endParaRPr lang="en-US" dirty="0"/>
          </a:p>
        </p:txBody>
      </p:sp>
    </p:spTree>
    <p:extLst>
      <p:ext uri="{BB962C8B-B14F-4D97-AF65-F5344CB8AC3E}">
        <p14:creationId xmlns:p14="http://schemas.microsoft.com/office/powerpoint/2010/main" val="37981280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4553782-5D46-CE7D-8306-4C0A026FA0FC}"/>
              </a:ext>
            </a:extLst>
          </p:cNvPr>
          <p:cNvSpPr txBox="1">
            <a:spLocks/>
          </p:cNvSpPr>
          <p:nvPr/>
        </p:nvSpPr>
        <p:spPr>
          <a:xfrm>
            <a:off x="1893916" y="2052341"/>
            <a:ext cx="8404167" cy="1450757"/>
          </a:xfrm>
          <a:prstGeom prst="rect">
            <a:avLst/>
          </a:prstGeom>
        </p:spPr>
        <p:txBody>
          <a:bodyPr/>
          <a:lstStyle>
            <a:lvl1pPr algn="l" defTabSz="914400" rtl="0" eaLnBrk="1" latinLnBrk="0" hangingPunct="1">
              <a:lnSpc>
                <a:spcPct val="85000"/>
              </a:lnSpc>
              <a:spcBef>
                <a:spcPct val="0"/>
              </a:spcBef>
              <a:buNone/>
              <a:defRPr sz="4800" kern="1200" spc="-50" baseline="0">
                <a:solidFill>
                  <a:srgbClr val="1B365D"/>
                </a:solidFill>
                <a:latin typeface="+mj-lt"/>
                <a:ea typeface="+mj-ea"/>
                <a:cs typeface="+mj-cs"/>
              </a:defRPr>
            </a:lvl1pPr>
          </a:lstStyle>
          <a:p>
            <a:pPr algn="ctr"/>
            <a:r>
              <a:rPr lang="en-US" dirty="0"/>
              <a:t>Requesting Reasonable Accommodations / Modifications</a:t>
            </a:r>
          </a:p>
        </p:txBody>
      </p:sp>
    </p:spTree>
    <p:extLst>
      <p:ext uri="{BB962C8B-B14F-4D97-AF65-F5344CB8AC3E}">
        <p14:creationId xmlns:p14="http://schemas.microsoft.com/office/powerpoint/2010/main" val="14769465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25552-67AE-3A2C-78BB-3FFCB686C0F1}"/>
              </a:ext>
            </a:extLst>
          </p:cNvPr>
          <p:cNvSpPr>
            <a:spLocks noGrp="1"/>
          </p:cNvSpPr>
          <p:nvPr>
            <p:ph type="title"/>
          </p:nvPr>
        </p:nvSpPr>
        <p:spPr>
          <a:xfrm>
            <a:off x="1097280" y="394977"/>
            <a:ext cx="8404167" cy="1450757"/>
          </a:xfrm>
        </p:spPr>
        <p:txBody>
          <a:bodyPr>
            <a:normAutofit fontScale="90000"/>
          </a:bodyPr>
          <a:lstStyle/>
          <a:p>
            <a:r>
              <a:rPr lang="en-US" dirty="0"/>
              <a:t>How to request a reasonable accommodation or modification?</a:t>
            </a:r>
          </a:p>
        </p:txBody>
      </p:sp>
      <p:sp>
        <p:nvSpPr>
          <p:cNvPr id="3" name="Content Placeholder 2">
            <a:extLst>
              <a:ext uri="{FF2B5EF4-FFF2-40B4-BE49-F238E27FC236}">
                <a16:creationId xmlns:a16="http://schemas.microsoft.com/office/drawing/2014/main" id="{8CB43A5D-A1C0-9225-6042-A2F026BB3F54}"/>
              </a:ext>
            </a:extLst>
          </p:cNvPr>
          <p:cNvSpPr>
            <a:spLocks noGrp="1"/>
          </p:cNvSpPr>
          <p:nvPr>
            <p:ph idx="1"/>
          </p:nvPr>
        </p:nvSpPr>
        <p:spPr/>
        <p:txBody>
          <a:bodyPr/>
          <a:lstStyle/>
          <a:p>
            <a:pPr marL="0" indent="0">
              <a:buNone/>
            </a:pPr>
            <a:r>
              <a:rPr lang="en-US" sz="2400" dirty="0"/>
              <a:t>Requesting a reasonable accommodation or modification is simpler than you may think. There are some general misconceptions: </a:t>
            </a:r>
          </a:p>
          <a:p>
            <a:pPr lvl="1">
              <a:buFont typeface="Arial" panose="020B0604020202020204" pitchFamily="34" charset="0"/>
              <a:buChar char="•"/>
            </a:pPr>
            <a:r>
              <a:rPr lang="en-US" sz="2400" dirty="0"/>
              <a:t>The request does not have to be on a special form</a:t>
            </a:r>
          </a:p>
          <a:p>
            <a:pPr lvl="1">
              <a:buFont typeface="Arial" panose="020B0604020202020204" pitchFamily="34" charset="0"/>
              <a:buChar char="•"/>
            </a:pPr>
            <a:r>
              <a:rPr lang="en-US" sz="2400" dirty="0"/>
              <a:t>The tenant does not have to sign a medical release form</a:t>
            </a:r>
          </a:p>
          <a:p>
            <a:pPr lvl="1">
              <a:buFont typeface="Arial" panose="020B0604020202020204" pitchFamily="34" charset="0"/>
              <a:buChar char="•"/>
            </a:pPr>
            <a:r>
              <a:rPr lang="en-US" sz="2400" dirty="0"/>
              <a:t>The tenant does not have to allow the landlord to contact the medical provider </a:t>
            </a:r>
          </a:p>
          <a:p>
            <a:pPr lvl="1">
              <a:buFont typeface="Arial" panose="020B0604020202020204" pitchFamily="34" charset="0"/>
              <a:buChar char="•"/>
            </a:pPr>
            <a:r>
              <a:rPr lang="en-US" sz="2400" dirty="0"/>
              <a:t>The request does not have to use the terms “accommodation” or “modification”</a:t>
            </a:r>
          </a:p>
          <a:p>
            <a:endParaRPr lang="en-US" dirty="0"/>
          </a:p>
        </p:txBody>
      </p:sp>
    </p:spTree>
    <p:extLst>
      <p:ext uri="{BB962C8B-B14F-4D97-AF65-F5344CB8AC3E}">
        <p14:creationId xmlns:p14="http://schemas.microsoft.com/office/powerpoint/2010/main" val="8375074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artoon of a child in a wheelchair&#10;&#10;Description automatically generated with medium confidence">
            <a:extLst>
              <a:ext uri="{FF2B5EF4-FFF2-40B4-BE49-F238E27FC236}">
                <a16:creationId xmlns:a16="http://schemas.microsoft.com/office/drawing/2014/main" id="{43164627-E604-B72C-F501-7D9D31D8F6CE}"/>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l="19325" t="10978" r="17672" b="11542"/>
          <a:stretch/>
        </p:blipFill>
        <p:spPr>
          <a:xfrm>
            <a:off x="10412625" y="1790963"/>
            <a:ext cx="1779375" cy="2188254"/>
          </a:xfrm>
          <a:prstGeom prst="rect">
            <a:avLst/>
          </a:prstGeom>
        </p:spPr>
      </p:pic>
      <p:sp>
        <p:nvSpPr>
          <p:cNvPr id="2" name="Title 1">
            <a:extLst>
              <a:ext uri="{FF2B5EF4-FFF2-40B4-BE49-F238E27FC236}">
                <a16:creationId xmlns:a16="http://schemas.microsoft.com/office/drawing/2014/main" id="{7BA25552-67AE-3A2C-78BB-3FFCB686C0F1}"/>
              </a:ext>
            </a:extLst>
          </p:cNvPr>
          <p:cNvSpPr>
            <a:spLocks noGrp="1"/>
          </p:cNvSpPr>
          <p:nvPr>
            <p:ph type="title"/>
          </p:nvPr>
        </p:nvSpPr>
        <p:spPr>
          <a:xfrm>
            <a:off x="1097280" y="394977"/>
            <a:ext cx="8404167" cy="1450757"/>
          </a:xfrm>
        </p:spPr>
        <p:txBody>
          <a:bodyPr>
            <a:normAutofit fontScale="90000"/>
          </a:bodyPr>
          <a:lstStyle/>
          <a:p>
            <a:r>
              <a:rPr lang="en-US" dirty="0"/>
              <a:t>How to request a reasonable accommodation or modification?</a:t>
            </a:r>
          </a:p>
        </p:txBody>
      </p:sp>
      <p:sp>
        <p:nvSpPr>
          <p:cNvPr id="3" name="Content Placeholder 2">
            <a:extLst>
              <a:ext uri="{FF2B5EF4-FFF2-40B4-BE49-F238E27FC236}">
                <a16:creationId xmlns:a16="http://schemas.microsoft.com/office/drawing/2014/main" id="{8CB43A5D-A1C0-9225-6042-A2F026BB3F54}"/>
              </a:ext>
            </a:extLst>
          </p:cNvPr>
          <p:cNvSpPr>
            <a:spLocks noGrp="1"/>
          </p:cNvSpPr>
          <p:nvPr>
            <p:ph idx="1"/>
          </p:nvPr>
        </p:nvSpPr>
        <p:spPr>
          <a:xfrm>
            <a:off x="1097280" y="1845734"/>
            <a:ext cx="10058400" cy="4023360"/>
          </a:xfrm>
        </p:spPr>
        <p:txBody>
          <a:bodyPr>
            <a:normAutofit fontScale="92500" lnSpcReduction="20000"/>
          </a:bodyPr>
          <a:lstStyle/>
          <a:p>
            <a:pPr marL="0" indent="0">
              <a:buNone/>
            </a:pPr>
            <a:r>
              <a:rPr lang="en-US" sz="2000" dirty="0"/>
              <a:t>Reasonable accommodations don’t have to be requested in writing, but we highly recommend that you do it in writing, save a copy of the request, and have proof you made it.</a:t>
            </a:r>
          </a:p>
          <a:p>
            <a:r>
              <a:rPr lang="en-US" sz="2000" dirty="0"/>
              <a:t>Must state that the person has a condition that limits one or more major life activities</a:t>
            </a:r>
          </a:p>
          <a:p>
            <a:r>
              <a:rPr lang="en-US" sz="2000" dirty="0"/>
              <a:t>Must describe the limitation</a:t>
            </a:r>
          </a:p>
          <a:p>
            <a:pPr lvl="1"/>
            <a:r>
              <a:rPr lang="en-US" sz="2000" dirty="0"/>
              <a:t>Mobility, speech, interacting with others, thinking, learning</a:t>
            </a:r>
          </a:p>
          <a:p>
            <a:r>
              <a:rPr lang="en-US" sz="2000" dirty="0"/>
              <a:t>Must ask for a change in rule, policy, practice or service that will address the limitation (called “nexus”):</a:t>
            </a:r>
          </a:p>
          <a:p>
            <a:pPr lvl="1"/>
            <a:r>
              <a:rPr lang="en-US" sz="2000" dirty="0"/>
              <a:t>Patient cannot walk more than 75 feet. Assign him a parking space within 75 feet of his door. </a:t>
            </a:r>
          </a:p>
          <a:p>
            <a:pPr lvl="1"/>
            <a:r>
              <a:rPr lang="en-US" sz="2000" dirty="0"/>
              <a:t>Has a seizure disorder. Allow her to have a companion animal that will alert others a seizure has occurred. </a:t>
            </a:r>
          </a:p>
          <a:p>
            <a:pPr lvl="1"/>
            <a:r>
              <a:rPr lang="en-US" sz="2000" dirty="0"/>
              <a:t>Has an anxiety disorder. Allow him to have a companion animal for therapy. </a:t>
            </a:r>
          </a:p>
          <a:p>
            <a:endParaRPr lang="en-US" dirty="0"/>
          </a:p>
        </p:txBody>
      </p:sp>
    </p:spTree>
    <p:extLst>
      <p:ext uri="{BB962C8B-B14F-4D97-AF65-F5344CB8AC3E}">
        <p14:creationId xmlns:p14="http://schemas.microsoft.com/office/powerpoint/2010/main" val="24461760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with a dog on a leash&#10;&#10;Description automatically generated with low confidence">
            <a:extLst>
              <a:ext uri="{FF2B5EF4-FFF2-40B4-BE49-F238E27FC236}">
                <a16:creationId xmlns:a16="http://schemas.microsoft.com/office/drawing/2014/main" id="{254B45CD-8ADF-B00B-6870-72A901710D47}"/>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l="22444" t="17011" r="23303" b="15586"/>
          <a:stretch/>
        </p:blipFill>
        <p:spPr>
          <a:xfrm>
            <a:off x="10435701" y="4300833"/>
            <a:ext cx="1620735" cy="2013558"/>
          </a:xfrm>
          <a:prstGeom prst="rect">
            <a:avLst/>
          </a:prstGeom>
        </p:spPr>
      </p:pic>
      <p:sp>
        <p:nvSpPr>
          <p:cNvPr id="2" name="Title 1">
            <a:extLst>
              <a:ext uri="{FF2B5EF4-FFF2-40B4-BE49-F238E27FC236}">
                <a16:creationId xmlns:a16="http://schemas.microsoft.com/office/drawing/2014/main" id="{7BA25552-67AE-3A2C-78BB-3FFCB686C0F1}"/>
              </a:ext>
            </a:extLst>
          </p:cNvPr>
          <p:cNvSpPr>
            <a:spLocks noGrp="1"/>
          </p:cNvSpPr>
          <p:nvPr>
            <p:ph type="title"/>
          </p:nvPr>
        </p:nvSpPr>
        <p:spPr>
          <a:xfrm>
            <a:off x="1097280" y="394977"/>
            <a:ext cx="8404167" cy="1450757"/>
          </a:xfrm>
        </p:spPr>
        <p:txBody>
          <a:bodyPr>
            <a:normAutofit fontScale="90000"/>
          </a:bodyPr>
          <a:lstStyle/>
          <a:p>
            <a:r>
              <a:rPr lang="en-US" dirty="0"/>
              <a:t>How to request a reasonable accommodation or modification?</a:t>
            </a:r>
          </a:p>
        </p:txBody>
      </p:sp>
      <p:sp>
        <p:nvSpPr>
          <p:cNvPr id="3" name="Content Placeholder 2">
            <a:extLst>
              <a:ext uri="{FF2B5EF4-FFF2-40B4-BE49-F238E27FC236}">
                <a16:creationId xmlns:a16="http://schemas.microsoft.com/office/drawing/2014/main" id="{8CB43A5D-A1C0-9225-6042-A2F026BB3F54}"/>
              </a:ext>
            </a:extLst>
          </p:cNvPr>
          <p:cNvSpPr>
            <a:spLocks noGrp="1"/>
          </p:cNvSpPr>
          <p:nvPr>
            <p:ph idx="1"/>
          </p:nvPr>
        </p:nvSpPr>
        <p:spPr>
          <a:xfrm>
            <a:off x="1097280" y="1845734"/>
            <a:ext cx="10058400" cy="4023360"/>
          </a:xfrm>
        </p:spPr>
        <p:txBody>
          <a:bodyPr>
            <a:normAutofit fontScale="92500" lnSpcReduction="10000"/>
          </a:bodyPr>
          <a:lstStyle/>
          <a:p>
            <a:pPr marL="0" indent="0">
              <a:buNone/>
            </a:pPr>
            <a:r>
              <a:rPr lang="en-US" sz="2400" dirty="0"/>
              <a:t>If a disability is not “readily-apparent” or if the connection between the request and the disability is not obvious, then:</a:t>
            </a:r>
          </a:p>
          <a:p>
            <a:r>
              <a:rPr lang="en-US" sz="2400" dirty="0"/>
              <a:t>Housing provider </a:t>
            </a:r>
            <a:r>
              <a:rPr lang="en-US" sz="2400" u="sng" dirty="0"/>
              <a:t>may</a:t>
            </a:r>
            <a:r>
              <a:rPr lang="en-US" sz="2400" dirty="0"/>
              <a:t> require a letter from a treating healthcare professional</a:t>
            </a:r>
          </a:p>
          <a:p>
            <a:pPr lvl="1">
              <a:buFont typeface="Arial" panose="020B0604020202020204" pitchFamily="34" charset="0"/>
              <a:buChar char="•"/>
            </a:pPr>
            <a:r>
              <a:rPr lang="en-US" sz="2400" dirty="0"/>
              <a:t>Must be currently or recently treating the person with the disability </a:t>
            </a:r>
          </a:p>
          <a:p>
            <a:pPr lvl="1">
              <a:buFont typeface="Arial" panose="020B0604020202020204" pitchFamily="34" charset="0"/>
              <a:buChar char="•"/>
            </a:pPr>
            <a:r>
              <a:rPr lang="en-US" sz="2400" dirty="0"/>
              <a:t>Does not have to be an M.D. </a:t>
            </a:r>
          </a:p>
          <a:p>
            <a:pPr lvl="2">
              <a:buFont typeface="Arial" panose="020B0604020202020204" pitchFamily="34" charset="0"/>
              <a:buChar char="•"/>
            </a:pPr>
            <a:r>
              <a:rPr lang="en-US" sz="2400" dirty="0"/>
              <a:t>Can be an RN, MSW, Ph. D., or other treating medical professional </a:t>
            </a:r>
          </a:p>
          <a:p>
            <a:pPr lvl="1"/>
            <a:endParaRPr lang="en-US" sz="2400" dirty="0"/>
          </a:p>
          <a:p>
            <a:pPr marL="0" indent="0">
              <a:buNone/>
            </a:pPr>
            <a:r>
              <a:rPr lang="en-US" sz="2400" dirty="0"/>
              <a:t>When you are making these requests be sure to ask for a written response. We recommend asking for a response within 10 business days. Be persistent! </a:t>
            </a:r>
          </a:p>
          <a:p>
            <a:endParaRPr lang="en-US" dirty="0"/>
          </a:p>
        </p:txBody>
      </p:sp>
    </p:spTree>
    <p:extLst>
      <p:ext uri="{BB962C8B-B14F-4D97-AF65-F5344CB8AC3E}">
        <p14:creationId xmlns:p14="http://schemas.microsoft.com/office/powerpoint/2010/main" val="38224044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D75F2-8341-87F8-31E6-95496A25435C}"/>
              </a:ext>
            </a:extLst>
          </p:cNvPr>
          <p:cNvSpPr>
            <a:spLocks noGrp="1"/>
          </p:cNvSpPr>
          <p:nvPr>
            <p:ph type="title"/>
          </p:nvPr>
        </p:nvSpPr>
        <p:spPr/>
        <p:txBody>
          <a:bodyPr/>
          <a:lstStyle/>
          <a:p>
            <a:r>
              <a:rPr lang="en-US" dirty="0"/>
              <a:t>How to request reasonable modifications?</a:t>
            </a:r>
          </a:p>
        </p:txBody>
      </p:sp>
      <p:sp>
        <p:nvSpPr>
          <p:cNvPr id="3" name="Content Placeholder 2">
            <a:extLst>
              <a:ext uri="{FF2B5EF4-FFF2-40B4-BE49-F238E27FC236}">
                <a16:creationId xmlns:a16="http://schemas.microsoft.com/office/drawing/2014/main" id="{BF8965FE-B8DD-4403-FB9E-F8CF2746216C}"/>
              </a:ext>
            </a:extLst>
          </p:cNvPr>
          <p:cNvSpPr>
            <a:spLocks noGrp="1"/>
          </p:cNvSpPr>
          <p:nvPr>
            <p:ph idx="1"/>
          </p:nvPr>
        </p:nvSpPr>
        <p:spPr/>
        <p:txBody>
          <a:bodyPr>
            <a:normAutofit fontScale="55000" lnSpcReduction="20000"/>
          </a:bodyPr>
          <a:lstStyle/>
          <a:p>
            <a:pPr marL="0" indent="0">
              <a:buNone/>
            </a:pPr>
            <a:r>
              <a:rPr lang="en-US" sz="4400" dirty="0"/>
              <a:t>Reasonable Modifications can be requested in similar ways as accommodations. Here are some things you should know/keep in mind: </a:t>
            </a:r>
          </a:p>
          <a:p>
            <a:pPr>
              <a:buFont typeface="Arial" panose="020B0604020202020204" pitchFamily="34" charset="0"/>
              <a:buChar char="•"/>
            </a:pPr>
            <a:endParaRPr lang="en-US" dirty="0"/>
          </a:p>
          <a:p>
            <a:pPr lvl="1">
              <a:buFont typeface="Arial" panose="020B0604020202020204" pitchFamily="34" charset="0"/>
              <a:buChar char="•"/>
            </a:pPr>
            <a:r>
              <a:rPr lang="en-US" sz="4200" dirty="0"/>
              <a:t>Modifications cost money, so know if you are responsible for the costs and be financially prepared</a:t>
            </a:r>
          </a:p>
          <a:p>
            <a:pPr lvl="1">
              <a:buFont typeface="Arial" panose="020B0604020202020204" pitchFamily="34" charset="0"/>
              <a:buChar char="•"/>
            </a:pPr>
            <a:r>
              <a:rPr lang="en-US" sz="4200" dirty="0"/>
              <a:t>Owners receiving federal operating subsidies have to make/pay for modifications</a:t>
            </a:r>
          </a:p>
          <a:p>
            <a:pPr lvl="1">
              <a:buFont typeface="Arial" panose="020B0604020202020204" pitchFamily="34" charset="0"/>
              <a:buChar char="•"/>
            </a:pPr>
            <a:r>
              <a:rPr lang="en-US" sz="4200" dirty="0"/>
              <a:t>All other owners must permit tenants to make modifications at their own expense</a:t>
            </a:r>
          </a:p>
          <a:p>
            <a:pPr lvl="1">
              <a:buFont typeface="Arial" panose="020B0604020202020204" pitchFamily="34" charset="0"/>
              <a:buChar char="•"/>
            </a:pPr>
            <a:r>
              <a:rPr lang="en-US" sz="4200" dirty="0"/>
              <a:t>Physical change to the property must be to make it accessible</a:t>
            </a:r>
          </a:p>
          <a:p>
            <a:pPr lvl="1">
              <a:buFont typeface="Arial" panose="020B0604020202020204" pitchFamily="34" charset="0"/>
              <a:buChar char="•"/>
            </a:pPr>
            <a:r>
              <a:rPr lang="en-US" sz="4200" dirty="0"/>
              <a:t>Healthcare provider letter only necessary if disability is not-readily apparent and connection to modification is not obvious</a:t>
            </a:r>
          </a:p>
          <a:p>
            <a:endParaRPr lang="en-US" dirty="0"/>
          </a:p>
        </p:txBody>
      </p:sp>
    </p:spTree>
    <p:extLst>
      <p:ext uri="{BB962C8B-B14F-4D97-AF65-F5344CB8AC3E}">
        <p14:creationId xmlns:p14="http://schemas.microsoft.com/office/powerpoint/2010/main" val="42924270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4553782-5D46-CE7D-8306-4C0A026FA0FC}"/>
              </a:ext>
            </a:extLst>
          </p:cNvPr>
          <p:cNvSpPr txBox="1">
            <a:spLocks/>
          </p:cNvSpPr>
          <p:nvPr/>
        </p:nvSpPr>
        <p:spPr>
          <a:xfrm>
            <a:off x="1893916" y="2052341"/>
            <a:ext cx="8404167" cy="1450757"/>
          </a:xfrm>
          <a:prstGeom prst="rect">
            <a:avLst/>
          </a:prstGeom>
        </p:spPr>
        <p:txBody>
          <a:bodyPr/>
          <a:lstStyle>
            <a:lvl1pPr algn="l" defTabSz="914400" rtl="0" eaLnBrk="1" latinLnBrk="0" hangingPunct="1">
              <a:lnSpc>
                <a:spcPct val="85000"/>
              </a:lnSpc>
              <a:spcBef>
                <a:spcPct val="0"/>
              </a:spcBef>
              <a:buNone/>
              <a:defRPr sz="4800" kern="1200" spc="-50" baseline="0">
                <a:solidFill>
                  <a:srgbClr val="1B365D"/>
                </a:solidFill>
                <a:latin typeface="+mj-lt"/>
                <a:ea typeface="+mj-ea"/>
                <a:cs typeface="+mj-cs"/>
              </a:defRPr>
            </a:lvl1pPr>
          </a:lstStyle>
          <a:p>
            <a:pPr algn="ctr"/>
            <a:r>
              <a:rPr lang="en-US" dirty="0"/>
              <a:t>Disability Letter Generator</a:t>
            </a:r>
          </a:p>
        </p:txBody>
      </p:sp>
    </p:spTree>
    <p:extLst>
      <p:ext uri="{BB962C8B-B14F-4D97-AF65-F5344CB8AC3E}">
        <p14:creationId xmlns:p14="http://schemas.microsoft.com/office/powerpoint/2010/main" val="40985089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2F49D-C126-7D54-4755-2B982618C436}"/>
              </a:ext>
            </a:extLst>
          </p:cNvPr>
          <p:cNvSpPr>
            <a:spLocks noGrp="1"/>
          </p:cNvSpPr>
          <p:nvPr>
            <p:ph type="title"/>
          </p:nvPr>
        </p:nvSpPr>
        <p:spPr/>
        <p:txBody>
          <a:bodyPr/>
          <a:lstStyle/>
          <a:p>
            <a:r>
              <a:rPr lang="en-US" dirty="0"/>
              <a:t>What is the Disability Letter Generator?</a:t>
            </a:r>
          </a:p>
        </p:txBody>
      </p:sp>
      <p:sp>
        <p:nvSpPr>
          <p:cNvPr id="3" name="Content Placeholder 2">
            <a:extLst>
              <a:ext uri="{FF2B5EF4-FFF2-40B4-BE49-F238E27FC236}">
                <a16:creationId xmlns:a16="http://schemas.microsoft.com/office/drawing/2014/main" id="{0F95FC3B-BC86-F5E1-D8A7-44553C4602CF}"/>
              </a:ext>
            </a:extLst>
          </p:cNvPr>
          <p:cNvSpPr>
            <a:spLocks noGrp="1"/>
          </p:cNvSpPr>
          <p:nvPr>
            <p:ph idx="1"/>
          </p:nvPr>
        </p:nvSpPr>
        <p:spPr/>
        <p:txBody>
          <a:bodyPr/>
          <a:lstStyle/>
          <a:p>
            <a:pPr marL="0" indent="0">
              <a:buNone/>
            </a:pPr>
            <a:r>
              <a:rPr lang="en-US" dirty="0"/>
              <a:t>The Center created a free tool to help people with disabilities and their allies/caretakers request reasonable accommodations and modifications. </a:t>
            </a:r>
          </a:p>
          <a:p>
            <a:pPr marL="0" indent="0">
              <a:buNone/>
            </a:pPr>
            <a:endParaRPr lang="en-US" b="1" dirty="0"/>
          </a:p>
          <a:p>
            <a:pPr marL="0" indent="0" algn="ctr">
              <a:buNone/>
            </a:pPr>
            <a:r>
              <a:rPr lang="en-US" sz="2400" b="1" dirty="0"/>
              <a:t>PLEASE NOTE THAT YOU DO NOT HAVE TO USE THIS TOOL TO MAKE YOUR REQUEST. </a:t>
            </a:r>
          </a:p>
          <a:p>
            <a:pPr marL="0" indent="0">
              <a:buNone/>
            </a:pPr>
            <a:endParaRPr lang="en-US" b="1" dirty="0"/>
          </a:p>
          <a:p>
            <a:pPr marL="0" indent="0" algn="ctr">
              <a:buNone/>
            </a:pPr>
            <a:r>
              <a:rPr lang="en-US" b="1" dirty="0"/>
              <a:t> </a:t>
            </a:r>
            <a:r>
              <a:rPr lang="en-US" sz="2800" b="1" dirty="0">
                <a:solidFill>
                  <a:srgbClr val="0069A4"/>
                </a:solidFill>
              </a:rPr>
              <a:t>www.ctfairhousing.org/raletters/</a:t>
            </a:r>
          </a:p>
          <a:p>
            <a:endParaRPr lang="en-US" dirty="0"/>
          </a:p>
        </p:txBody>
      </p:sp>
    </p:spTree>
    <p:extLst>
      <p:ext uri="{BB962C8B-B14F-4D97-AF65-F5344CB8AC3E}">
        <p14:creationId xmlns:p14="http://schemas.microsoft.com/office/powerpoint/2010/main" val="2943055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1647F-E873-E2F8-37E2-CE68E2A7372D}"/>
              </a:ext>
            </a:extLst>
          </p:cNvPr>
          <p:cNvSpPr>
            <a:spLocks noGrp="1"/>
          </p:cNvSpPr>
          <p:nvPr>
            <p:ph type="title"/>
          </p:nvPr>
        </p:nvSpPr>
        <p:spPr/>
        <p:txBody>
          <a:bodyPr/>
          <a:lstStyle/>
          <a:p>
            <a:r>
              <a:rPr lang="en-US" dirty="0"/>
              <a:t>How to use our Disability Letter Generator</a:t>
            </a:r>
          </a:p>
        </p:txBody>
      </p:sp>
      <p:sp>
        <p:nvSpPr>
          <p:cNvPr id="4" name="Content Placeholder 3">
            <a:extLst>
              <a:ext uri="{FF2B5EF4-FFF2-40B4-BE49-F238E27FC236}">
                <a16:creationId xmlns:a16="http://schemas.microsoft.com/office/drawing/2014/main" id="{B74AC468-5217-36C5-8B67-626430EC78ED}"/>
              </a:ext>
            </a:extLst>
          </p:cNvPr>
          <p:cNvSpPr>
            <a:spLocks noGrp="1"/>
          </p:cNvSpPr>
          <p:nvPr>
            <p:ph sz="half" idx="2"/>
          </p:nvPr>
        </p:nvSpPr>
        <p:spPr>
          <a:xfrm>
            <a:off x="1097280" y="1846052"/>
            <a:ext cx="4937760" cy="4114482"/>
          </a:xfrm>
        </p:spPr>
        <p:txBody>
          <a:bodyPr>
            <a:normAutofit lnSpcReduction="10000"/>
          </a:bodyPr>
          <a:lstStyle/>
          <a:p>
            <a:pPr marL="457200" indent="-457200">
              <a:buFont typeface="Arial" panose="020B0604020202020204" pitchFamily="34" charset="0"/>
              <a:buChar char="•"/>
            </a:pPr>
            <a:r>
              <a:rPr lang="en-US" sz="2400" dirty="0"/>
              <a:t>The tool is interactive and easy to use. </a:t>
            </a:r>
          </a:p>
          <a:p>
            <a:pPr marL="457200" indent="-457200">
              <a:buFont typeface="Arial" panose="020B0604020202020204" pitchFamily="34" charset="0"/>
              <a:buChar char="•"/>
            </a:pPr>
            <a:r>
              <a:rPr lang="en-US" sz="2400" dirty="0"/>
              <a:t>You must have internet access in order to be able to use it. </a:t>
            </a:r>
          </a:p>
          <a:p>
            <a:pPr marL="457200" indent="-457200">
              <a:buFont typeface="Arial" panose="020B0604020202020204" pitchFamily="34" charset="0"/>
              <a:buChar char="•"/>
            </a:pPr>
            <a:r>
              <a:rPr lang="en-US" sz="2400" dirty="0"/>
              <a:t>It will automatically generate a letter that you can download and print. </a:t>
            </a:r>
          </a:p>
          <a:p>
            <a:pPr marL="457200" indent="-457200">
              <a:buFont typeface="Arial" panose="020B0604020202020204" pitchFamily="34" charset="0"/>
              <a:buChar char="•"/>
            </a:pPr>
            <a:r>
              <a:rPr lang="en-US" sz="2400" dirty="0"/>
              <a:t>Print a copy for your records.</a:t>
            </a:r>
          </a:p>
          <a:p>
            <a:pPr marL="457200" indent="-457200">
              <a:buFont typeface="Arial" panose="020B0604020202020204" pitchFamily="34" charset="0"/>
              <a:buChar char="•"/>
            </a:pPr>
            <a:r>
              <a:rPr lang="en-US" sz="2400" dirty="0"/>
              <a:t>Call us if you experience any problems during the process. </a:t>
            </a:r>
          </a:p>
          <a:p>
            <a:endParaRPr lang="en-US" dirty="0"/>
          </a:p>
        </p:txBody>
      </p:sp>
      <p:pic>
        <p:nvPicPr>
          <p:cNvPr id="8" name="Content Placeholder 7" descr="A screenshot of a computer&#10;&#10;Description automatically generated with medium confidence">
            <a:extLst>
              <a:ext uri="{FF2B5EF4-FFF2-40B4-BE49-F238E27FC236}">
                <a16:creationId xmlns:a16="http://schemas.microsoft.com/office/drawing/2014/main" id="{A82F3769-5C31-5C16-7559-8274CBC75986}"/>
              </a:ext>
            </a:extLst>
          </p:cNvPr>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6469804" y="1846263"/>
            <a:ext cx="4433992" cy="4114800"/>
          </a:xfrm>
        </p:spPr>
      </p:pic>
    </p:spTree>
    <p:extLst>
      <p:ext uri="{BB962C8B-B14F-4D97-AF65-F5344CB8AC3E}">
        <p14:creationId xmlns:p14="http://schemas.microsoft.com/office/powerpoint/2010/main" val="1973175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0070EB1-DAE0-1CA1-BB1F-1A43744C8A14}"/>
              </a:ext>
            </a:extLst>
          </p:cNvPr>
          <p:cNvSpPr>
            <a:spLocks noGrp="1"/>
          </p:cNvSpPr>
          <p:nvPr>
            <p:ph idx="1"/>
          </p:nvPr>
        </p:nvSpPr>
        <p:spPr>
          <a:xfrm>
            <a:off x="4635062" y="1732958"/>
            <a:ext cx="6492240" cy="5027295"/>
          </a:xfrm>
        </p:spPr>
        <p:txBody>
          <a:bodyPr>
            <a:normAutofit fontScale="62500" lnSpcReduction="20000"/>
          </a:bodyPr>
          <a:lstStyle/>
          <a:p>
            <a:pPr>
              <a:buFont typeface="Arial" panose="020B0604020202020204" pitchFamily="34" charset="0"/>
              <a:buChar char="•"/>
            </a:pPr>
            <a:r>
              <a:rPr lang="en-US" sz="3800" dirty="0"/>
              <a:t>Investigate Claims</a:t>
            </a:r>
          </a:p>
          <a:p>
            <a:pPr>
              <a:buFont typeface="Arial" panose="020B0604020202020204" pitchFamily="34" charset="0"/>
              <a:buChar char="•"/>
            </a:pPr>
            <a:r>
              <a:rPr lang="en-US" sz="3800" dirty="0"/>
              <a:t>Provide Referrals</a:t>
            </a:r>
          </a:p>
          <a:p>
            <a:pPr>
              <a:buFont typeface="Arial" panose="020B0604020202020204" pitchFamily="34" charset="0"/>
              <a:buChar char="•"/>
            </a:pPr>
            <a:r>
              <a:rPr lang="en-US" sz="3800" dirty="0"/>
              <a:t>Legal Advice</a:t>
            </a:r>
          </a:p>
          <a:p>
            <a:pPr>
              <a:buFont typeface="Arial" panose="020B0604020202020204" pitchFamily="34" charset="0"/>
              <a:buChar char="•"/>
            </a:pPr>
            <a:r>
              <a:rPr lang="en-US" sz="3800" dirty="0"/>
              <a:t>Legal Representation </a:t>
            </a:r>
          </a:p>
          <a:p>
            <a:pPr>
              <a:buFont typeface="Arial" panose="020B0604020202020204" pitchFamily="34" charset="0"/>
              <a:buChar char="•"/>
            </a:pPr>
            <a:r>
              <a:rPr lang="en-US" sz="3800" dirty="0"/>
              <a:t>Foreclosure Prevention Clinics</a:t>
            </a:r>
          </a:p>
          <a:p>
            <a:pPr>
              <a:buFont typeface="Arial" panose="020B0604020202020204" pitchFamily="34" charset="0"/>
              <a:buChar char="•"/>
            </a:pPr>
            <a:r>
              <a:rPr lang="en-US" sz="3800" dirty="0"/>
              <a:t>Publications (guides/reports)</a:t>
            </a:r>
          </a:p>
          <a:p>
            <a:pPr>
              <a:buFont typeface="Arial" panose="020B0604020202020204" pitchFamily="34" charset="0"/>
              <a:buChar char="•"/>
            </a:pPr>
            <a:r>
              <a:rPr lang="en-US" sz="3800" dirty="0"/>
              <a:t>Community Partnerships/Coalitions</a:t>
            </a:r>
          </a:p>
          <a:p>
            <a:pPr>
              <a:buFont typeface="Arial" panose="020B0604020202020204" pitchFamily="34" charset="0"/>
              <a:buChar char="•"/>
            </a:pPr>
            <a:r>
              <a:rPr lang="en-US" sz="3800" dirty="0"/>
              <a:t>Education &amp; Outreach </a:t>
            </a:r>
          </a:p>
          <a:p>
            <a:pPr>
              <a:buFont typeface="Arial" panose="020B0604020202020204" pitchFamily="34" charset="0"/>
              <a:buChar char="•"/>
            </a:pPr>
            <a:r>
              <a:rPr lang="en-US" sz="3800" dirty="0"/>
              <a:t>Advocacy and Policy Work Surrounding Housing in CT</a:t>
            </a:r>
          </a:p>
          <a:p>
            <a:pPr>
              <a:buFont typeface="Arial" panose="020B0604020202020204" pitchFamily="34" charset="0"/>
              <a:buChar char="•"/>
            </a:pPr>
            <a:r>
              <a:rPr lang="en-US" sz="3800" dirty="0"/>
              <a:t>Fair Housing Presentations/Workshops</a:t>
            </a:r>
          </a:p>
          <a:p>
            <a:endParaRPr lang="en-US" dirty="0"/>
          </a:p>
        </p:txBody>
      </p:sp>
      <p:sp>
        <p:nvSpPr>
          <p:cNvPr id="3" name="Title 1">
            <a:extLst>
              <a:ext uri="{FF2B5EF4-FFF2-40B4-BE49-F238E27FC236}">
                <a16:creationId xmlns:a16="http://schemas.microsoft.com/office/drawing/2014/main" id="{59A1FE0D-DD61-3A9E-71DA-B1FD17906ABB}"/>
              </a:ext>
            </a:extLst>
          </p:cNvPr>
          <p:cNvSpPr txBox="1">
            <a:spLocks/>
          </p:cNvSpPr>
          <p:nvPr/>
        </p:nvSpPr>
        <p:spPr>
          <a:xfrm>
            <a:off x="4553081" y="282202"/>
            <a:ext cx="8404167" cy="1450757"/>
          </a:xfrm>
          <a:prstGeom prst="rect">
            <a:avLst/>
          </a:prstGeom>
        </p:spPr>
        <p:txBody>
          <a:bodyPr/>
          <a:lstStyle>
            <a:lvl1pPr algn="l" defTabSz="914400" rtl="0" eaLnBrk="1" latinLnBrk="0" hangingPunct="1">
              <a:lnSpc>
                <a:spcPct val="85000"/>
              </a:lnSpc>
              <a:spcBef>
                <a:spcPct val="0"/>
              </a:spcBef>
              <a:buNone/>
              <a:defRPr sz="4800" kern="1200" spc="-50" baseline="0">
                <a:solidFill>
                  <a:srgbClr val="1B365D"/>
                </a:solidFill>
                <a:latin typeface="+mj-lt"/>
                <a:ea typeface="+mj-ea"/>
                <a:cs typeface="+mj-cs"/>
              </a:defRPr>
            </a:lvl1pPr>
          </a:lstStyle>
          <a:p>
            <a:r>
              <a:rPr lang="en-US" dirty="0"/>
              <a:t>About Us: How do we achieve our mission?</a:t>
            </a:r>
          </a:p>
          <a:p>
            <a:endParaRPr lang="en-US" dirty="0"/>
          </a:p>
        </p:txBody>
      </p:sp>
    </p:spTree>
    <p:extLst>
      <p:ext uri="{BB962C8B-B14F-4D97-AF65-F5344CB8AC3E}">
        <p14:creationId xmlns:p14="http://schemas.microsoft.com/office/powerpoint/2010/main" val="2518070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4553782-5D46-CE7D-8306-4C0A026FA0FC}"/>
              </a:ext>
            </a:extLst>
          </p:cNvPr>
          <p:cNvSpPr txBox="1">
            <a:spLocks/>
          </p:cNvSpPr>
          <p:nvPr/>
        </p:nvSpPr>
        <p:spPr>
          <a:xfrm>
            <a:off x="1893916" y="2052341"/>
            <a:ext cx="8404167" cy="1450757"/>
          </a:xfrm>
          <a:prstGeom prst="rect">
            <a:avLst/>
          </a:prstGeom>
        </p:spPr>
        <p:txBody>
          <a:bodyPr/>
          <a:lstStyle>
            <a:lvl1pPr algn="l" defTabSz="914400" rtl="0" eaLnBrk="1" latinLnBrk="0" hangingPunct="1">
              <a:lnSpc>
                <a:spcPct val="85000"/>
              </a:lnSpc>
              <a:spcBef>
                <a:spcPct val="0"/>
              </a:spcBef>
              <a:buNone/>
              <a:defRPr sz="4800" kern="1200" spc="-50" baseline="0">
                <a:solidFill>
                  <a:srgbClr val="1B365D"/>
                </a:solidFill>
                <a:latin typeface="+mj-lt"/>
                <a:ea typeface="+mj-ea"/>
                <a:cs typeface="+mj-cs"/>
              </a:defRPr>
            </a:lvl1pPr>
          </a:lstStyle>
          <a:p>
            <a:pPr algn="ctr"/>
            <a:r>
              <a:rPr lang="en-US" dirty="0"/>
              <a:t>How do I report housing discrimination? </a:t>
            </a:r>
          </a:p>
        </p:txBody>
      </p:sp>
    </p:spTree>
    <p:extLst>
      <p:ext uri="{BB962C8B-B14F-4D97-AF65-F5344CB8AC3E}">
        <p14:creationId xmlns:p14="http://schemas.microsoft.com/office/powerpoint/2010/main" val="20418299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00B03-A7A1-C2B2-931F-C3794C8B1023}"/>
              </a:ext>
            </a:extLst>
          </p:cNvPr>
          <p:cNvSpPr>
            <a:spLocks noGrp="1"/>
          </p:cNvSpPr>
          <p:nvPr>
            <p:ph type="title"/>
          </p:nvPr>
        </p:nvSpPr>
        <p:spPr/>
        <p:txBody>
          <a:bodyPr>
            <a:normAutofit/>
          </a:bodyPr>
          <a:lstStyle/>
          <a:p>
            <a:r>
              <a:rPr lang="en-US" dirty="0"/>
              <a:t>Reporting</a:t>
            </a:r>
            <a:br>
              <a:rPr lang="en-US" dirty="0"/>
            </a:br>
            <a:r>
              <a:rPr lang="en-US" dirty="0"/>
              <a:t>Housing Discrimination</a:t>
            </a:r>
          </a:p>
        </p:txBody>
      </p:sp>
      <p:sp>
        <p:nvSpPr>
          <p:cNvPr id="3" name="Content Placeholder 2">
            <a:extLst>
              <a:ext uri="{FF2B5EF4-FFF2-40B4-BE49-F238E27FC236}">
                <a16:creationId xmlns:a16="http://schemas.microsoft.com/office/drawing/2014/main" id="{58216879-7B90-30FA-4E20-5C0DCDC58F67}"/>
              </a:ext>
            </a:extLst>
          </p:cNvPr>
          <p:cNvSpPr>
            <a:spLocks noGrp="1"/>
          </p:cNvSpPr>
          <p:nvPr>
            <p:ph idx="1"/>
          </p:nvPr>
        </p:nvSpPr>
        <p:spPr/>
        <p:txBody>
          <a:bodyPr>
            <a:normAutofit fontScale="77500" lnSpcReduction="20000"/>
          </a:bodyPr>
          <a:lstStyle/>
          <a:p>
            <a:pPr marL="0" indent="0">
              <a:buNone/>
            </a:pPr>
            <a:r>
              <a:rPr lang="en-US" sz="2600" dirty="0"/>
              <a:t>If you believe you have been the victim of </a:t>
            </a:r>
            <a:r>
              <a:rPr lang="en-US" sz="2600" b="1" dirty="0"/>
              <a:t>illegal housing discrimination</a:t>
            </a:r>
            <a:r>
              <a:rPr lang="en-US" sz="2600" dirty="0"/>
              <a:t> contact the Connecticut Fair Housing Center. If you used our DLG, there will be an intake with the letter information in our database. </a:t>
            </a:r>
          </a:p>
          <a:p>
            <a:pPr marL="0" indent="0">
              <a:buNone/>
            </a:pPr>
            <a:r>
              <a:rPr lang="en-US" sz="2600" dirty="0"/>
              <a:t>Our intake coordinators are bilingual (Span/Eng) and other interpreters are available. </a:t>
            </a:r>
          </a:p>
          <a:p>
            <a:pPr marL="0" indent="0">
              <a:buNone/>
            </a:pPr>
            <a:endParaRPr lang="en-US" sz="2600" dirty="0"/>
          </a:p>
          <a:p>
            <a:pPr marL="0" indent="0">
              <a:buNone/>
            </a:pPr>
            <a:r>
              <a:rPr lang="en-US" sz="2600" dirty="0">
                <a:solidFill>
                  <a:srgbClr val="007356"/>
                </a:solidFill>
              </a:rPr>
              <a:t>(888) 247-4401 (toll free)</a:t>
            </a:r>
          </a:p>
          <a:p>
            <a:pPr marL="0" indent="0">
              <a:buNone/>
            </a:pPr>
            <a:r>
              <a:rPr lang="en-US" sz="2600" dirty="0">
                <a:solidFill>
                  <a:srgbClr val="007356"/>
                </a:solidFill>
              </a:rPr>
              <a:t>(860) 247-4400</a:t>
            </a:r>
          </a:p>
          <a:p>
            <a:pPr marL="0" indent="0">
              <a:buNone/>
            </a:pPr>
            <a:endParaRPr lang="en-US" sz="2600" dirty="0"/>
          </a:p>
          <a:p>
            <a:pPr marL="0" indent="0">
              <a:buNone/>
            </a:pPr>
            <a:r>
              <a:rPr lang="en-US" sz="2600" dirty="0"/>
              <a:t>You can also report it online:</a:t>
            </a:r>
          </a:p>
          <a:p>
            <a:pPr marL="0" indent="0">
              <a:buNone/>
            </a:pPr>
            <a:r>
              <a:rPr lang="en-US" sz="2600" dirty="0">
                <a:hlinkClick r:id="rId2"/>
              </a:rPr>
              <a:t>www.ctfairhousing.org/report-housing-discrimination</a:t>
            </a:r>
            <a:r>
              <a:rPr lang="en-US" sz="2600" dirty="0"/>
              <a:t> </a:t>
            </a:r>
          </a:p>
          <a:p>
            <a:endParaRPr lang="en-US" dirty="0"/>
          </a:p>
        </p:txBody>
      </p:sp>
    </p:spTree>
    <p:extLst>
      <p:ext uri="{BB962C8B-B14F-4D97-AF65-F5344CB8AC3E}">
        <p14:creationId xmlns:p14="http://schemas.microsoft.com/office/powerpoint/2010/main" val="24050694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B9BE3-9466-ADB7-30FD-2F54E8EF099E}"/>
              </a:ext>
            </a:extLst>
          </p:cNvPr>
          <p:cNvSpPr>
            <a:spLocks noGrp="1"/>
          </p:cNvSpPr>
          <p:nvPr>
            <p:ph type="title"/>
          </p:nvPr>
        </p:nvSpPr>
        <p:spPr/>
        <p:txBody>
          <a:bodyPr/>
          <a:lstStyle/>
          <a:p>
            <a:r>
              <a:rPr lang="en-US" dirty="0"/>
              <a:t>Reporting Housing Discrimination Tips	</a:t>
            </a:r>
          </a:p>
        </p:txBody>
      </p:sp>
      <p:sp>
        <p:nvSpPr>
          <p:cNvPr id="3" name="Content Placeholder 2">
            <a:extLst>
              <a:ext uri="{FF2B5EF4-FFF2-40B4-BE49-F238E27FC236}">
                <a16:creationId xmlns:a16="http://schemas.microsoft.com/office/drawing/2014/main" id="{53CBA2DF-6A8A-F9B1-1D6F-A7F15FF27975}"/>
              </a:ext>
            </a:extLst>
          </p:cNvPr>
          <p:cNvSpPr>
            <a:spLocks noGrp="1"/>
          </p:cNvSpPr>
          <p:nvPr>
            <p:ph idx="1"/>
          </p:nvPr>
        </p:nvSpPr>
        <p:spPr/>
        <p:txBody>
          <a:bodyPr>
            <a:normAutofit fontScale="92500" lnSpcReduction="10000"/>
          </a:bodyPr>
          <a:lstStyle/>
          <a:p>
            <a:pPr marL="0" indent="0">
              <a:buNone/>
            </a:pPr>
            <a:r>
              <a:rPr lang="en-US" sz="2400" dirty="0"/>
              <a:t>Please try to write down as much information about the incident as you can while it is fresh in your memory. Share as much info when reporting. </a:t>
            </a:r>
          </a:p>
          <a:p>
            <a:pPr lvl="1">
              <a:buFont typeface="Arial" panose="020B0604020202020204" pitchFamily="34" charset="0"/>
              <a:buChar char="•"/>
            </a:pPr>
            <a:r>
              <a:rPr lang="en-US" sz="2400" dirty="0"/>
              <a:t>If there was a witness present, have them do the same. </a:t>
            </a:r>
          </a:p>
          <a:p>
            <a:pPr lvl="1">
              <a:buFont typeface="Arial" panose="020B0604020202020204" pitchFamily="34" charset="0"/>
              <a:buChar char="•"/>
            </a:pPr>
            <a:r>
              <a:rPr lang="en-US" sz="2400" dirty="0"/>
              <a:t>Things to write down can include the date/time of incident, location, persons you spoke with, things that were said, etc. </a:t>
            </a:r>
          </a:p>
          <a:p>
            <a:pPr marL="0" indent="0">
              <a:buNone/>
            </a:pPr>
            <a:r>
              <a:rPr lang="en-US" sz="2400" dirty="0"/>
              <a:t/>
            </a:r>
            <a:br>
              <a:rPr lang="en-US" sz="2400" dirty="0"/>
            </a:br>
            <a:r>
              <a:rPr lang="en-US" sz="2400" dirty="0"/>
              <a:t>If you have an advertisement of the unit, please save it. If it is an online advertisement, it may be taken down so please save it. </a:t>
            </a:r>
          </a:p>
          <a:p>
            <a:pPr marL="0" indent="0">
              <a:buNone/>
            </a:pPr>
            <a:endParaRPr lang="en-US" sz="2400" dirty="0"/>
          </a:p>
          <a:p>
            <a:pPr marL="0" indent="0">
              <a:buNone/>
            </a:pPr>
            <a:r>
              <a:rPr lang="en-US" sz="2400" dirty="0"/>
              <a:t>If you received any written information, emails, business cards, application, or anything of that nature, please keep it handy. </a:t>
            </a:r>
          </a:p>
          <a:p>
            <a:endParaRPr lang="en-US" dirty="0"/>
          </a:p>
        </p:txBody>
      </p:sp>
    </p:spTree>
    <p:extLst>
      <p:ext uri="{BB962C8B-B14F-4D97-AF65-F5344CB8AC3E}">
        <p14:creationId xmlns:p14="http://schemas.microsoft.com/office/powerpoint/2010/main" val="19736157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4553782-5D46-CE7D-8306-4C0A026FA0FC}"/>
              </a:ext>
            </a:extLst>
          </p:cNvPr>
          <p:cNvSpPr txBox="1">
            <a:spLocks/>
          </p:cNvSpPr>
          <p:nvPr/>
        </p:nvSpPr>
        <p:spPr>
          <a:xfrm>
            <a:off x="1893916" y="2052341"/>
            <a:ext cx="8404167" cy="1450757"/>
          </a:xfrm>
          <a:prstGeom prst="rect">
            <a:avLst/>
          </a:prstGeom>
        </p:spPr>
        <p:txBody>
          <a:bodyPr/>
          <a:lstStyle>
            <a:lvl1pPr algn="l" defTabSz="914400" rtl="0" eaLnBrk="1" latinLnBrk="0" hangingPunct="1">
              <a:lnSpc>
                <a:spcPct val="85000"/>
              </a:lnSpc>
              <a:spcBef>
                <a:spcPct val="0"/>
              </a:spcBef>
              <a:buNone/>
              <a:defRPr sz="4800" kern="1200" spc="-50" baseline="0">
                <a:solidFill>
                  <a:srgbClr val="1B365D"/>
                </a:solidFill>
                <a:latin typeface="+mj-lt"/>
                <a:ea typeface="+mj-ea"/>
                <a:cs typeface="+mj-cs"/>
              </a:defRPr>
            </a:lvl1pPr>
          </a:lstStyle>
          <a:p>
            <a:pPr algn="ctr"/>
            <a:r>
              <a:rPr lang="en-US" dirty="0"/>
              <a:t>Questions? </a:t>
            </a:r>
          </a:p>
        </p:txBody>
      </p:sp>
    </p:spTree>
    <p:extLst>
      <p:ext uri="{BB962C8B-B14F-4D97-AF65-F5344CB8AC3E}">
        <p14:creationId xmlns:p14="http://schemas.microsoft.com/office/powerpoint/2010/main" val="17094065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49CD9-AEA4-55B7-9A1E-DEF468A9F1A2}"/>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40C6ED8B-B56D-A6E9-6F18-2DE1862E2213}"/>
              </a:ext>
            </a:extLst>
          </p:cNvPr>
          <p:cNvSpPr>
            <a:spLocks noGrp="1"/>
          </p:cNvSpPr>
          <p:nvPr>
            <p:ph sz="half" idx="1"/>
          </p:nvPr>
        </p:nvSpPr>
        <p:spPr>
          <a:xfrm>
            <a:off x="1097279" y="1845734"/>
            <a:ext cx="4937760" cy="3375805"/>
          </a:xfrm>
        </p:spPr>
        <p:txBody>
          <a:bodyPr/>
          <a:lstStyle/>
          <a:p>
            <a:pPr marL="0" indent="0">
              <a:buNone/>
            </a:pPr>
            <a:r>
              <a:rPr lang="en-US" dirty="0"/>
              <a:t>Organization Contact Information:</a:t>
            </a:r>
          </a:p>
          <a:p>
            <a:pPr marL="0" indent="0">
              <a:buNone/>
            </a:pPr>
            <a:r>
              <a:rPr lang="en-US" dirty="0"/>
              <a:t>Connecticut Fair Housing Center</a:t>
            </a:r>
            <a:endParaRPr lang="en-US" dirty="0">
              <a:hlinkClick r:id="rId2"/>
            </a:endParaRPr>
          </a:p>
          <a:p>
            <a:pPr marL="0" indent="0">
              <a:buNone/>
            </a:pPr>
            <a:r>
              <a:rPr lang="en-US" dirty="0">
                <a:hlinkClick r:id="rId2"/>
              </a:rPr>
              <a:t>860-247-4400</a:t>
            </a:r>
          </a:p>
          <a:p>
            <a:pPr marL="0" indent="0">
              <a:buNone/>
            </a:pPr>
            <a:r>
              <a:rPr lang="en-US" dirty="0">
                <a:hlinkClick r:id="rId2"/>
              </a:rPr>
              <a:t>www.ctfairhousing.org</a:t>
            </a:r>
            <a:r>
              <a:rPr lang="en-US" dirty="0"/>
              <a:t> </a:t>
            </a:r>
          </a:p>
          <a:p>
            <a:endParaRPr lang="en-US" dirty="0"/>
          </a:p>
        </p:txBody>
      </p:sp>
      <p:sp>
        <p:nvSpPr>
          <p:cNvPr id="4" name="Content Placeholder 3">
            <a:extLst>
              <a:ext uri="{FF2B5EF4-FFF2-40B4-BE49-F238E27FC236}">
                <a16:creationId xmlns:a16="http://schemas.microsoft.com/office/drawing/2014/main" id="{6FE1040B-F93A-D316-1A31-FB5765FC6425}"/>
              </a:ext>
            </a:extLst>
          </p:cNvPr>
          <p:cNvSpPr>
            <a:spLocks noGrp="1"/>
          </p:cNvSpPr>
          <p:nvPr>
            <p:ph sz="half" idx="2"/>
          </p:nvPr>
        </p:nvSpPr>
        <p:spPr>
          <a:xfrm>
            <a:off x="6217920" y="1845735"/>
            <a:ext cx="4937760" cy="3375804"/>
          </a:xfrm>
        </p:spPr>
        <p:txBody>
          <a:bodyPr/>
          <a:lstStyle/>
          <a:p>
            <a:pPr marL="0" indent="0">
              <a:buNone/>
            </a:pPr>
            <a:r>
              <a:rPr lang="en-US" dirty="0"/>
              <a:t>Presenter Contact Information:</a:t>
            </a:r>
          </a:p>
          <a:p>
            <a:pPr marL="0" indent="0">
              <a:buNone/>
            </a:pPr>
            <a:r>
              <a:rPr lang="en-US" dirty="0"/>
              <a:t>Pamela Heller</a:t>
            </a:r>
          </a:p>
          <a:p>
            <a:pPr marL="0" indent="0">
              <a:buNone/>
            </a:pPr>
            <a:r>
              <a:rPr lang="en-US" dirty="0">
                <a:hlinkClick r:id="rId3"/>
              </a:rPr>
              <a:t>pheller@ctfairhousing.org</a:t>
            </a:r>
            <a:endParaRPr lang="en-US" dirty="0"/>
          </a:p>
          <a:p>
            <a:pPr marL="0" indent="0">
              <a:buNone/>
            </a:pPr>
            <a:r>
              <a:rPr lang="en-US" dirty="0"/>
              <a:t>(860) 560-8197</a:t>
            </a:r>
          </a:p>
          <a:p>
            <a:endParaRPr lang="en-US" dirty="0"/>
          </a:p>
        </p:txBody>
      </p:sp>
      <p:sp>
        <p:nvSpPr>
          <p:cNvPr id="7" name="TextBox 6">
            <a:extLst>
              <a:ext uri="{FF2B5EF4-FFF2-40B4-BE49-F238E27FC236}">
                <a16:creationId xmlns:a16="http://schemas.microsoft.com/office/drawing/2014/main" id="{343C1C27-B332-C693-8300-483A5C6CA4A7}"/>
              </a:ext>
            </a:extLst>
          </p:cNvPr>
          <p:cNvSpPr txBox="1"/>
          <p:nvPr/>
        </p:nvSpPr>
        <p:spPr>
          <a:xfrm>
            <a:off x="1097279" y="5120641"/>
            <a:ext cx="10058400" cy="1446550"/>
          </a:xfrm>
          <a:prstGeom prst="rect">
            <a:avLst/>
          </a:prstGeom>
          <a:noFill/>
        </p:spPr>
        <p:txBody>
          <a:bodyPr wrap="square" rtlCol="0">
            <a:spAutoFit/>
          </a:bodyPr>
          <a:lstStyle/>
          <a:p>
            <a:pPr algn="ctr"/>
            <a:r>
              <a:rPr lang="en-US" sz="1400" dirty="0">
                <a:solidFill>
                  <a:schemeClr val="tx1">
                    <a:lumMod val="75000"/>
                    <a:lumOff val="25000"/>
                  </a:schemeClr>
                </a:solidFill>
                <a:effectLst/>
                <a:ea typeface="Times New Roman" panose="02020603050405020304" pitchFamily="18" charset="0"/>
              </a:rPr>
              <a:t>The work that provided the basis for this publication was supported by funding under a grant with the U.S. Department of Housing and Urban Development. The substance and findings of the work are dedicated to the public. The author and publisher are solely responsible for the accuracy of the statements and interpretations contained in this publication. Such interpretations do not necessarily reflect the views of the Federal Government. </a:t>
            </a:r>
            <a:endParaRPr lang="en-US" sz="1400" dirty="0">
              <a:solidFill>
                <a:schemeClr val="tx1">
                  <a:lumMod val="75000"/>
                  <a:lumOff val="25000"/>
                </a:schemeClr>
              </a:solidFill>
              <a:effectLst/>
              <a:ea typeface="Calibri" panose="020F0502020204030204" pitchFamily="34" charset="0"/>
            </a:endParaRPr>
          </a:p>
          <a:p>
            <a:endParaRPr lang="en-US" dirty="0"/>
          </a:p>
        </p:txBody>
      </p:sp>
    </p:spTree>
    <p:extLst>
      <p:ext uri="{BB962C8B-B14F-4D97-AF65-F5344CB8AC3E}">
        <p14:creationId xmlns:p14="http://schemas.microsoft.com/office/powerpoint/2010/main" val="2614170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4553782-5D46-CE7D-8306-4C0A026FA0FC}"/>
              </a:ext>
            </a:extLst>
          </p:cNvPr>
          <p:cNvSpPr txBox="1">
            <a:spLocks/>
          </p:cNvSpPr>
          <p:nvPr/>
        </p:nvSpPr>
        <p:spPr>
          <a:xfrm>
            <a:off x="1893916" y="2052341"/>
            <a:ext cx="8404167" cy="1450757"/>
          </a:xfrm>
          <a:prstGeom prst="rect">
            <a:avLst/>
          </a:prstGeom>
        </p:spPr>
        <p:txBody>
          <a:bodyPr/>
          <a:lstStyle>
            <a:lvl1pPr algn="l" defTabSz="914400" rtl="0" eaLnBrk="1" latinLnBrk="0" hangingPunct="1">
              <a:lnSpc>
                <a:spcPct val="85000"/>
              </a:lnSpc>
              <a:spcBef>
                <a:spcPct val="0"/>
              </a:spcBef>
              <a:buNone/>
              <a:defRPr sz="4800" kern="1200" spc="-50" baseline="0">
                <a:solidFill>
                  <a:srgbClr val="1B365D"/>
                </a:solidFill>
                <a:latin typeface="+mj-lt"/>
                <a:ea typeface="+mj-ea"/>
                <a:cs typeface="+mj-cs"/>
              </a:defRPr>
            </a:lvl1pPr>
          </a:lstStyle>
          <a:p>
            <a:pPr algn="ctr"/>
            <a:r>
              <a:rPr lang="en-US" dirty="0"/>
              <a:t>Housing Protections for People with Disabilities</a:t>
            </a:r>
          </a:p>
        </p:txBody>
      </p:sp>
    </p:spTree>
    <p:extLst>
      <p:ext uri="{BB962C8B-B14F-4D97-AF65-F5344CB8AC3E}">
        <p14:creationId xmlns:p14="http://schemas.microsoft.com/office/powerpoint/2010/main" val="370273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13E5D-CFF9-9F21-507D-71D7A423B16A}"/>
              </a:ext>
            </a:extLst>
          </p:cNvPr>
          <p:cNvSpPr>
            <a:spLocks noGrp="1"/>
          </p:cNvSpPr>
          <p:nvPr>
            <p:ph type="title"/>
          </p:nvPr>
        </p:nvSpPr>
        <p:spPr/>
        <p:txBody>
          <a:bodyPr/>
          <a:lstStyle/>
          <a:p>
            <a:r>
              <a:rPr lang="en-US"/>
              <a:t>State-Level </a:t>
            </a:r>
            <a:r>
              <a:rPr lang="en-US" dirty="0"/>
              <a:t>Tenant Protections</a:t>
            </a:r>
          </a:p>
        </p:txBody>
      </p:sp>
      <p:sp>
        <p:nvSpPr>
          <p:cNvPr id="3" name="Content Placeholder 2">
            <a:extLst>
              <a:ext uri="{FF2B5EF4-FFF2-40B4-BE49-F238E27FC236}">
                <a16:creationId xmlns:a16="http://schemas.microsoft.com/office/drawing/2014/main" id="{182F4AC6-C0DE-9796-2C3E-2E4E71A274AF}"/>
              </a:ext>
            </a:extLst>
          </p:cNvPr>
          <p:cNvSpPr>
            <a:spLocks noGrp="1"/>
          </p:cNvSpPr>
          <p:nvPr>
            <p:ph idx="1"/>
          </p:nvPr>
        </p:nvSpPr>
        <p:spPr/>
        <p:txBody>
          <a:bodyPr/>
          <a:lstStyle/>
          <a:p>
            <a:pPr>
              <a:buFont typeface="Arial" panose="020B0604020202020204" pitchFamily="34" charset="0"/>
              <a:buChar char="•"/>
            </a:pPr>
            <a:r>
              <a:rPr lang="en-US" sz="2400" dirty="0"/>
              <a:t>General Statutes Section 47a-23c</a:t>
            </a:r>
          </a:p>
          <a:p>
            <a:pPr lvl="1">
              <a:buFont typeface="Arial" panose="020B0604020202020204" pitchFamily="34" charset="0"/>
              <a:buChar char="•"/>
            </a:pPr>
            <a:r>
              <a:rPr lang="en-US" sz="2400" dirty="0"/>
              <a:t>Limits evictions of people with disabilities (and people 62+) to specific reasons – must have cause</a:t>
            </a:r>
          </a:p>
          <a:p>
            <a:pPr lvl="1">
              <a:buFont typeface="Arial" panose="020B0604020202020204" pitchFamily="34" charset="0"/>
              <a:buChar char="•"/>
            </a:pPr>
            <a:r>
              <a:rPr lang="en-US" sz="2400" dirty="0"/>
              <a:t>Applies to properties with 5 or more units or to condos if the owner owns 5 or more units </a:t>
            </a:r>
          </a:p>
          <a:p>
            <a:pPr lvl="1">
              <a:buFont typeface="Arial" panose="020B0604020202020204" pitchFamily="34" charset="0"/>
              <a:buChar char="•"/>
            </a:pPr>
            <a:r>
              <a:rPr lang="en-US" sz="2400" dirty="0"/>
              <a:t>References FHA definition of disability but also states that the disability must be expected to last 12 months or be likely to result in death</a:t>
            </a:r>
          </a:p>
          <a:p>
            <a:pPr lvl="1">
              <a:buFont typeface="Arial" panose="020B0604020202020204" pitchFamily="34" charset="0"/>
              <a:buChar char="•"/>
            </a:pPr>
            <a:r>
              <a:rPr lang="en-US" sz="2400" dirty="0"/>
              <a:t>Tenants have 30 days to provide proof that they are protected</a:t>
            </a:r>
          </a:p>
          <a:p>
            <a:endParaRPr lang="en-US" dirty="0"/>
          </a:p>
        </p:txBody>
      </p:sp>
    </p:spTree>
    <p:extLst>
      <p:ext uri="{BB962C8B-B14F-4D97-AF65-F5344CB8AC3E}">
        <p14:creationId xmlns:p14="http://schemas.microsoft.com/office/powerpoint/2010/main" val="2458071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9E9DC-2317-0971-B8C0-8FD3F0A60233}"/>
              </a:ext>
            </a:extLst>
          </p:cNvPr>
          <p:cNvSpPr>
            <a:spLocks noGrp="1"/>
          </p:cNvSpPr>
          <p:nvPr>
            <p:ph type="title"/>
          </p:nvPr>
        </p:nvSpPr>
        <p:spPr/>
        <p:txBody>
          <a:bodyPr/>
          <a:lstStyle/>
          <a:p>
            <a:r>
              <a:rPr lang="en-US" dirty="0"/>
              <a:t>Protections from Rent Increases – 47a-23c</a:t>
            </a:r>
          </a:p>
        </p:txBody>
      </p:sp>
      <p:sp>
        <p:nvSpPr>
          <p:cNvPr id="3" name="Content Placeholder 2">
            <a:extLst>
              <a:ext uri="{FF2B5EF4-FFF2-40B4-BE49-F238E27FC236}">
                <a16:creationId xmlns:a16="http://schemas.microsoft.com/office/drawing/2014/main" id="{CF858626-32C4-747A-3046-9F62B952598C}"/>
              </a:ext>
            </a:extLst>
          </p:cNvPr>
          <p:cNvSpPr>
            <a:spLocks noGrp="1"/>
          </p:cNvSpPr>
          <p:nvPr>
            <p:ph idx="1"/>
          </p:nvPr>
        </p:nvSpPr>
        <p:spPr/>
        <p:txBody>
          <a:bodyPr>
            <a:normAutofit fontScale="85000" lnSpcReduction="10000"/>
          </a:bodyPr>
          <a:lstStyle/>
          <a:p>
            <a:pPr marL="0" indent="0">
              <a:buNone/>
            </a:pPr>
            <a:r>
              <a:rPr lang="en-US" dirty="0"/>
              <a:t>If a person is protected by this statute, landlords are limited to a “reasonable” rent increase. </a:t>
            </a:r>
          </a:p>
          <a:p>
            <a:pPr>
              <a:buFont typeface="Arial" panose="020B0604020202020204" pitchFamily="34" charset="0"/>
              <a:buChar char="•"/>
            </a:pPr>
            <a:r>
              <a:rPr lang="en-US" dirty="0"/>
              <a:t>We have a letter that we provide to protected tenants to give their landlord – some increase may be reasonable, so I suggest that tenants make that offer in response to a demanded increase</a:t>
            </a:r>
          </a:p>
          <a:p>
            <a:pPr>
              <a:buFont typeface="Arial" panose="020B0604020202020204" pitchFamily="34" charset="0"/>
              <a:buChar char="•"/>
            </a:pPr>
            <a:r>
              <a:rPr lang="en-US" dirty="0"/>
              <a:t> Definition of “reasonable” is unclear but many factors can be considered, including prior agreed upon rent, conditions in the unit, amenities, etc.</a:t>
            </a:r>
          </a:p>
          <a:p>
            <a:pPr>
              <a:buFont typeface="Arial" panose="020B0604020202020204" pitchFamily="34" charset="0"/>
              <a:buChar char="•"/>
            </a:pPr>
            <a:r>
              <a:rPr lang="en-US" dirty="0"/>
              <a:t>If a town has a fair rent commission, the tenant must file the claim with them. See </a:t>
            </a:r>
            <a:r>
              <a:rPr lang="en-US" dirty="0">
                <a:hlinkClick r:id="rId2"/>
              </a:rPr>
              <a:t>https://ctlawhelp.org/en/fair-rent</a:t>
            </a:r>
            <a:endParaRPr lang="en-US" dirty="0"/>
          </a:p>
          <a:p>
            <a:pPr>
              <a:buFont typeface="Arial" panose="020B0604020202020204" pitchFamily="34" charset="0"/>
              <a:buChar char="•"/>
            </a:pPr>
            <a:r>
              <a:rPr lang="en-US" dirty="0"/>
              <a:t>If no FRC, option is to file an action in housing court. Often this can be avoided with advocacy.</a:t>
            </a:r>
          </a:p>
          <a:p>
            <a:pPr>
              <a:buFont typeface="Arial" panose="020B0604020202020204" pitchFamily="34" charset="0"/>
              <a:buChar char="•"/>
            </a:pPr>
            <a:r>
              <a:rPr lang="en-US" dirty="0"/>
              <a:t>If a large increase is requested by a landlord, important that tenants immediately note that they disagree and continue paying the old rent amount until a new agreement is reached. Write “MONTH RENT IN FULL” on any checks or money orders, and keep records of what is paid or attempted to be paid</a:t>
            </a:r>
          </a:p>
        </p:txBody>
      </p:sp>
    </p:spTree>
    <p:extLst>
      <p:ext uri="{BB962C8B-B14F-4D97-AF65-F5344CB8AC3E}">
        <p14:creationId xmlns:p14="http://schemas.microsoft.com/office/powerpoint/2010/main" val="2692105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72A5A-1CD7-E2A3-8CB3-DB8145BA3DF7}"/>
              </a:ext>
            </a:extLst>
          </p:cNvPr>
          <p:cNvSpPr>
            <a:spLocks noGrp="1"/>
          </p:cNvSpPr>
          <p:nvPr>
            <p:ph type="title"/>
          </p:nvPr>
        </p:nvSpPr>
        <p:spPr/>
        <p:txBody>
          <a:bodyPr/>
          <a:lstStyle/>
          <a:p>
            <a:r>
              <a:rPr lang="en-US" dirty="0"/>
              <a:t>Sample 47a-23c Letter</a:t>
            </a:r>
          </a:p>
        </p:txBody>
      </p:sp>
      <p:sp>
        <p:nvSpPr>
          <p:cNvPr id="3" name="Content Placeholder 2">
            <a:extLst>
              <a:ext uri="{FF2B5EF4-FFF2-40B4-BE49-F238E27FC236}">
                <a16:creationId xmlns:a16="http://schemas.microsoft.com/office/drawing/2014/main" id="{AD4D38A3-D540-9C94-EB47-EA2CB3928A50}"/>
              </a:ext>
            </a:extLst>
          </p:cNvPr>
          <p:cNvSpPr>
            <a:spLocks noGrp="1"/>
          </p:cNvSpPr>
          <p:nvPr>
            <p:ph idx="1"/>
          </p:nvPr>
        </p:nvSpPr>
        <p:spPr/>
        <p:txBody>
          <a:bodyPr/>
          <a:lstStyle/>
          <a:p>
            <a:pPr marL="0" marR="0">
              <a:lnSpc>
                <a:spcPct val="107000"/>
              </a:lnSpc>
              <a:spcBef>
                <a:spcPts val="0"/>
              </a:spcBef>
              <a:spcAft>
                <a:spcPts val="800"/>
              </a:spcAft>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Date: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Dear __[Landlord]_______________,</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I am a tenant protected by General Statutes § 47a-23c because someone in my household has a disability or is 62 years of age or older [circle one]. I have included proof of that with this letter. You may not request an unreasonable rent increase or refuse to renew my lease without cause.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I am willing to pay $___ per month for my rent.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Please renew my lease at that rate.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From: [</a:t>
            </a:r>
            <a:r>
              <a:rPr lang="en-US" sz="1800" kern="100">
                <a:effectLst/>
                <a:latin typeface="Arial" panose="020B0604020202020204" pitchFamily="34" charset="0"/>
                <a:ea typeface="Calibri" panose="020F0502020204030204" pitchFamily="34" charset="0"/>
                <a:cs typeface="Times New Roman" panose="02020603050405020304" pitchFamily="18" charset="0"/>
              </a:rPr>
              <a:t>Tenant]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75719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360E9-0865-C434-0EE9-AB4E302454F0}"/>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A707DBA3-F346-AE55-7B04-9C2AB73A7661}"/>
              </a:ext>
            </a:extLst>
          </p:cNvPr>
          <p:cNvSpPr>
            <a:spLocks noGrp="1"/>
          </p:cNvSpPr>
          <p:nvPr>
            <p:ph idx="1"/>
          </p:nvPr>
        </p:nvSpPr>
        <p:spPr/>
        <p:txBody>
          <a:bodyPr>
            <a:normAutofit/>
          </a:bodyPr>
          <a:lstStyle/>
          <a:p>
            <a:r>
              <a:rPr lang="en-US" dirty="0"/>
              <a:t>For tenants facing eviction, the best option is to have them contact Right to Counsel and/or Statewide Legal Services to start. People with disabilities and housing assistance are generally given priority for assistance, though not everyone will be eligible and the programs are not required to take anyone. These programs help some of the people, some of the time. All programs are overwhelmed by demand versus supply of attorneys.</a:t>
            </a:r>
          </a:p>
          <a:p>
            <a:r>
              <a:rPr lang="en-US" dirty="0"/>
              <a:t>Right to Counsel: </a:t>
            </a:r>
            <a:r>
              <a:rPr lang="en-US" dirty="0">
                <a:hlinkClick r:id="rId2"/>
              </a:rPr>
              <a:t>www.evictionhelpct.org</a:t>
            </a:r>
            <a:r>
              <a:rPr lang="en-US" dirty="0"/>
              <a:t> </a:t>
            </a:r>
          </a:p>
          <a:p>
            <a:r>
              <a:rPr lang="en-US" dirty="0"/>
              <a:t>Statewide Legal Services: </a:t>
            </a:r>
            <a:r>
              <a:rPr lang="en-US" dirty="0">
                <a:hlinkClick r:id="rId3"/>
              </a:rPr>
              <a:t>www.slsct.org</a:t>
            </a:r>
            <a:r>
              <a:rPr lang="en-US" dirty="0"/>
              <a:t> </a:t>
            </a:r>
          </a:p>
          <a:p>
            <a:r>
              <a:rPr lang="en-US" dirty="0"/>
              <a:t>Veteran’s Legal Center: </a:t>
            </a:r>
            <a:r>
              <a:rPr lang="en-US" dirty="0">
                <a:hlinkClick r:id="rId4"/>
              </a:rPr>
              <a:t>https://ctveteranslegal.org/</a:t>
            </a:r>
            <a:endParaRPr lang="en-US" dirty="0"/>
          </a:p>
          <a:p>
            <a:pPr marL="0" indent="0">
              <a:buNone/>
            </a:pPr>
            <a:r>
              <a:rPr lang="en-US" dirty="0"/>
              <a:t>  Connecticut Legal Rights Project: </a:t>
            </a:r>
            <a:r>
              <a:rPr lang="en-US" dirty="0">
                <a:hlinkClick r:id="rId5"/>
              </a:rPr>
              <a:t>www.clrp.org</a:t>
            </a:r>
            <a:r>
              <a:rPr lang="en-US" dirty="0"/>
              <a:t> </a:t>
            </a:r>
          </a:p>
          <a:p>
            <a:r>
              <a:rPr lang="en-US" dirty="0"/>
              <a:t>Eviction Guide (self-help): </a:t>
            </a:r>
            <a:r>
              <a:rPr lang="en-US" dirty="0">
                <a:hlinkClick r:id="rId6"/>
              </a:rPr>
              <a:t>https://cteviction.guide/</a:t>
            </a:r>
            <a:r>
              <a:rPr lang="en-US" dirty="0"/>
              <a:t> </a:t>
            </a:r>
          </a:p>
        </p:txBody>
      </p:sp>
    </p:spTree>
    <p:extLst>
      <p:ext uri="{BB962C8B-B14F-4D97-AF65-F5344CB8AC3E}">
        <p14:creationId xmlns:p14="http://schemas.microsoft.com/office/powerpoint/2010/main" val="3873239147"/>
      </p:ext>
    </p:extLst>
  </p:cSld>
  <p:clrMapOvr>
    <a:masterClrMapping/>
  </p:clrMapOvr>
</p:sld>
</file>

<file path=ppt/theme/theme1.xml><?xml version="1.0" encoding="utf-8"?>
<a:theme xmlns:a="http://schemas.openxmlformats.org/drawingml/2006/main" name="CFHC Theme New">
  <a:themeElements>
    <a:clrScheme name="CFHC Theme">
      <a:dk1>
        <a:srgbClr val="262626"/>
      </a:dk1>
      <a:lt1>
        <a:sysClr val="window" lastClr="FFFFFF"/>
      </a:lt1>
      <a:dk2>
        <a:srgbClr val="1B365D"/>
      </a:dk2>
      <a:lt2>
        <a:srgbClr val="FFC845"/>
      </a:lt2>
      <a:accent1>
        <a:srgbClr val="00BFB2"/>
      </a:accent1>
      <a:accent2>
        <a:srgbClr val="1B365D"/>
      </a:accent2>
      <a:accent3>
        <a:srgbClr val="FFC845"/>
      </a:accent3>
      <a:accent4>
        <a:srgbClr val="00BFB2"/>
      </a:accent4>
      <a:accent5>
        <a:srgbClr val="1B365D"/>
      </a:accent5>
      <a:accent6>
        <a:srgbClr val="FFC845"/>
      </a:accent6>
      <a:hlink>
        <a:srgbClr val="00BFB2"/>
      </a:hlink>
      <a:folHlink>
        <a:srgbClr val="00BFB2"/>
      </a:folHlink>
    </a:clrScheme>
    <a:fontScheme name="Custom 3">
      <a:majorFont>
        <a:latin typeface="Roboto Slab"/>
        <a:ea typeface=""/>
        <a:cs typeface=""/>
      </a:majorFont>
      <a:minorFont>
        <a:latin typeface="Poppins Norm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CFHC Theme New" id="{3F31616F-E192-48CA-B71E-29E91D0ECFD4}" vid="{67EDD6B4-D0A3-4B36-9A98-7280B8366F19}"/>
    </a:ext>
  </a:extLst>
</a:theme>
</file>

<file path=docProps/app.xml><?xml version="1.0" encoding="utf-8"?>
<Properties xmlns="http://schemas.openxmlformats.org/officeDocument/2006/extended-properties" xmlns:vt="http://schemas.openxmlformats.org/officeDocument/2006/docPropsVTypes">
  <Template>CFHC Theme New</Template>
  <TotalTime>372</TotalTime>
  <Words>3203</Words>
  <Application>Microsoft Office PowerPoint</Application>
  <PresentationFormat>Widescreen</PresentationFormat>
  <Paragraphs>287</Paragraphs>
  <Slides>44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Poppins Normal</vt:lpstr>
      <vt:lpstr>Roboto Slab</vt:lpstr>
      <vt:lpstr>Times New Roman</vt:lpstr>
      <vt:lpstr>CFHC Theme New</vt:lpstr>
      <vt:lpstr>Fair Housing:  Disability Protections</vt:lpstr>
      <vt:lpstr>Contents</vt:lpstr>
      <vt:lpstr>PowerPoint Presentation</vt:lpstr>
      <vt:lpstr>PowerPoint Presentation</vt:lpstr>
      <vt:lpstr>PowerPoint Presentation</vt:lpstr>
      <vt:lpstr>State-Level Tenant Protections</vt:lpstr>
      <vt:lpstr>Protections from Rent Increases – 47a-23c</vt:lpstr>
      <vt:lpstr>Sample 47a-23c Letter</vt:lpstr>
      <vt:lpstr>Resources</vt:lpstr>
      <vt:lpstr>Federal Fair Housing Act</vt:lpstr>
      <vt:lpstr>Connecticut Fair Housing Act</vt:lpstr>
      <vt:lpstr>Exempt Properties</vt:lpstr>
      <vt:lpstr>Section 504 of  Rehabilitation Act of 1973 </vt:lpstr>
      <vt:lpstr>Other Tenant Protections (continued)</vt:lpstr>
      <vt:lpstr>PowerPoint Presentation</vt:lpstr>
      <vt:lpstr>Disability Defined</vt:lpstr>
      <vt:lpstr>Disability Definition (continued)</vt:lpstr>
      <vt:lpstr>Examples of Illegal Discrimination</vt:lpstr>
      <vt:lpstr>Design &amp; Construction; Accessibility </vt:lpstr>
      <vt:lpstr>PowerPoint Presentation</vt:lpstr>
      <vt:lpstr>Protected Classes Associated with Disabilities </vt:lpstr>
      <vt:lpstr>Lawful Source of Income</vt:lpstr>
      <vt:lpstr>Familial Status Definition</vt:lpstr>
      <vt:lpstr>PowerPoint Presentation</vt:lpstr>
      <vt:lpstr>What is a reasonable accommodation?</vt:lpstr>
      <vt:lpstr>What is a reasonable accommodation?</vt:lpstr>
      <vt:lpstr>What is a reasonable modification?</vt:lpstr>
      <vt:lpstr>Who pays for a reasonable modification?</vt:lpstr>
      <vt:lpstr>What is reasonable? (See Giebeler case)</vt:lpstr>
      <vt:lpstr>Case Examples</vt:lpstr>
      <vt:lpstr>  Requests made / granted this year:</vt:lpstr>
      <vt:lpstr>PowerPoint Presentation</vt:lpstr>
      <vt:lpstr>How to request a reasonable accommodation or modification?</vt:lpstr>
      <vt:lpstr>How to request a reasonable accommodation or modification?</vt:lpstr>
      <vt:lpstr>How to request a reasonable accommodation or modification?</vt:lpstr>
      <vt:lpstr>How to request reasonable modifications?</vt:lpstr>
      <vt:lpstr>PowerPoint Presentation</vt:lpstr>
      <vt:lpstr>What is the Disability Letter Generator?</vt:lpstr>
      <vt:lpstr>How to use our Disability Letter Generator</vt:lpstr>
      <vt:lpstr>PowerPoint Presentation</vt:lpstr>
      <vt:lpstr>Reporting Housing Discrimination</vt:lpstr>
      <vt:lpstr>Reporting Housing Discrimination Tips </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Fair Housing:  Disability Protections</dc:title>
  <dc:creator>Shannon Perkins</dc:creator>
  <cp:lastModifiedBy>Ann M. Luongo</cp:lastModifiedBy>
  <cp:revision>1</cp:revision>
  <dcterms:created xsi:type="dcterms:W3CDTF">2023-07-03T19:27:44Z</dcterms:created>
  <dcterms:modified xsi:type="dcterms:W3CDTF">2024-02-01T20:36:52Z</dcterms:modified>
</cp:coreProperties>
</file>